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14"/>
  </p:notesMasterIdLst>
  <p:handoutMasterIdLst>
    <p:handoutMasterId r:id="rId15"/>
  </p:handoutMasterIdLst>
  <p:sldIdLst>
    <p:sldId id="263" r:id="rId5"/>
    <p:sldId id="282" r:id="rId6"/>
    <p:sldId id="283" r:id="rId7"/>
    <p:sldId id="284" r:id="rId8"/>
    <p:sldId id="278" r:id="rId9"/>
    <p:sldId id="285" r:id="rId10"/>
    <p:sldId id="286" r:id="rId11"/>
    <p:sldId id="287" r:id="rId12"/>
    <p:sldId id="281" r:id="rId13"/>
  </p:sldIdLst>
  <p:sldSz cx="12192000" cy="6858000"/>
  <p:notesSz cx="6858000" cy="9144000"/>
  <p:defaultTextStyle>
    <a:defPPr rtl="0"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EFED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06799F8-075E-4A3A-A7F6-7FBC6576F1A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41" autoAdjust="0"/>
    <p:restoredTop sz="94674"/>
  </p:normalViewPr>
  <p:slideViewPr>
    <p:cSldViewPr snapToGrid="0">
      <p:cViewPr>
        <p:scale>
          <a:sx n="81" d="100"/>
          <a:sy n="81" d="100"/>
        </p:scale>
        <p:origin x="-282" y="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406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xmlns="" id="{3E47F476-161E-4A04-A0FB-965A0EEB438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832E49AB-875B-42C8-941C-0DE0DBD2D3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84D98C1-1D35-4AC1-86CE-3983443D2DC2}" type="datetime1">
              <a:rPr lang="ru-RU" smtClean="0"/>
              <a:t>05.11.2021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23EFBA4A-EC84-4A1C-951D-F76333FEEC6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5" name="Номер слайда 4">
            <a:extLst>
              <a:ext uri="{FF2B5EF4-FFF2-40B4-BE49-F238E27FC236}">
                <a16:creationId xmlns:a16="http://schemas.microsoft.com/office/drawing/2014/main" xmlns="" id="{60085306-E124-4DA3-9455-10E28A78FE3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5FAA0D8-202C-4D3D-887A-429ECB6FFB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4069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208F80-7E6B-44D5-A446-1C0594CA0811}" type="datetime1">
              <a:rPr lang="ru-RU" smtClean="0"/>
              <a:pPr/>
              <a:t>05.11.2021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014E932-560F-4669-93FB-097F2F5C118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198645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014E932-560F-4669-93FB-097F2F5C1185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32028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014E932-560F-4669-93FB-097F2F5C1185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8216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915128" y="1397977"/>
            <a:ext cx="8361229" cy="3007447"/>
          </a:xfrm>
        </p:spPr>
        <p:txBody>
          <a:bodyPr rtlCol="0" anchor="ctr" anchorCtr="0">
            <a:noAutofit/>
          </a:bodyPr>
          <a:lstStyle>
            <a:lvl1pPr algn="ctr">
              <a:defRPr sz="6600" cap="none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/>
              <a:t>Щелкните, чтобы изменить стиль образца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79906" y="4475023"/>
            <a:ext cx="6831673" cy="1086237"/>
          </a:xfrm>
        </p:spPr>
        <p:txBody>
          <a:bodyPr rtlCol="0"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8A44D028-484A-4016-A0FD-DCEBE353592D}" type="datetime1">
              <a:rPr lang="ru-RU" noProof="0" smtClean="0"/>
              <a:t>05.11.2021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 rtlCol="0"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3" name="Г-образная фигура 12">
            <a:extLst>
              <a:ext uri="{FF2B5EF4-FFF2-40B4-BE49-F238E27FC236}">
                <a16:creationId xmlns:a16="http://schemas.microsoft.com/office/drawing/2014/main" xmlns="" id="{79965FD7-DA9A-4AFB-B8C8-34AC1FEE9F72}"/>
              </a:ext>
            </a:extLst>
          </p:cNvPr>
          <p:cNvSpPr/>
          <p:nvPr userDrawn="1"/>
        </p:nvSpPr>
        <p:spPr>
          <a:xfrm flipV="1">
            <a:off x="887674" y="726883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15" name="Г-образная фигура 14">
            <a:extLst>
              <a:ext uri="{FF2B5EF4-FFF2-40B4-BE49-F238E27FC236}">
                <a16:creationId xmlns:a16="http://schemas.microsoft.com/office/drawing/2014/main" xmlns="" id="{92465177-72B9-4DCF-8F98-0C79F3EE32EC}"/>
              </a:ext>
            </a:extLst>
          </p:cNvPr>
          <p:cNvSpPr/>
          <p:nvPr userDrawn="1"/>
        </p:nvSpPr>
        <p:spPr>
          <a:xfrm rot="10800000" flipV="1">
            <a:off x="8532326" y="1820272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8" name="Г-образная фигура 7">
            <a:extLst>
              <a:ext uri="{FF2B5EF4-FFF2-40B4-BE49-F238E27FC236}">
                <a16:creationId xmlns:a16="http://schemas.microsoft.com/office/drawing/2014/main" xmlns="" id="{B5516E7A-AEB0-4772-8098-8B0F8B5F1126}"/>
              </a:ext>
            </a:extLst>
          </p:cNvPr>
          <p:cNvSpPr/>
          <p:nvPr userDrawn="1"/>
        </p:nvSpPr>
        <p:spPr>
          <a:xfrm flipV="1">
            <a:off x="752858" y="609652"/>
            <a:ext cx="3152309" cy="4408489"/>
          </a:xfrm>
          <a:prstGeom prst="corner">
            <a:avLst>
              <a:gd name="adj1" fmla="val 6149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12" name="Г-образная фигура 11">
            <a:extLst>
              <a:ext uri="{FF2B5EF4-FFF2-40B4-BE49-F238E27FC236}">
                <a16:creationId xmlns:a16="http://schemas.microsoft.com/office/drawing/2014/main" xmlns="" id="{E864F603-D3F0-4241-9005-3F6C3BD62BEF}"/>
              </a:ext>
            </a:extLst>
          </p:cNvPr>
          <p:cNvSpPr/>
          <p:nvPr userDrawn="1"/>
        </p:nvSpPr>
        <p:spPr>
          <a:xfrm flipH="1">
            <a:off x="8286318" y="1685652"/>
            <a:ext cx="3152309" cy="4408489"/>
          </a:xfrm>
          <a:prstGeom prst="corner">
            <a:avLst>
              <a:gd name="adj1" fmla="val 6773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9012958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371600" y="685800"/>
            <a:ext cx="9601200" cy="1485900"/>
          </a:xfrm>
        </p:spPr>
        <p:txBody>
          <a:bodyPr rtlCol="0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rtlCol="0"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Текст 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rtlCol="0"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6" name="Объект 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7" name="Дата 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B0B504-960D-4FF3-82DC-E4C3635A674B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8" name="Нижний колонтитул 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11" name="Г-образная фигура 10">
            <a:extLst>
              <a:ext uri="{FF2B5EF4-FFF2-40B4-BE49-F238E27FC236}">
                <a16:creationId xmlns:a16="http://schemas.microsoft.com/office/drawing/2014/main" xmlns="" id="{91236E78-C797-4C31-BA0C-DB193BAF6D2D}"/>
              </a:ext>
            </a:extLst>
          </p:cNvPr>
          <p:cNvSpPr/>
          <p:nvPr userDrawn="1"/>
        </p:nvSpPr>
        <p:spPr>
          <a:xfrm rot="10800000" flipV="1">
            <a:off x="8391654" y="1873024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0" name="Г-образная фигура 9">
            <a:extLst>
              <a:ext uri="{FF2B5EF4-FFF2-40B4-BE49-F238E27FC236}">
                <a16:creationId xmlns:a16="http://schemas.microsoft.com/office/drawing/2014/main" xmlns="" id="{BFA658F0-F295-40A9-8BA8-1F6CBDFBBE09}"/>
              </a:ext>
            </a:extLst>
          </p:cNvPr>
          <p:cNvSpPr/>
          <p:nvPr userDrawn="1"/>
        </p:nvSpPr>
        <p:spPr>
          <a:xfrm flipH="1">
            <a:off x="8152968" y="1752327"/>
            <a:ext cx="3152309" cy="4408489"/>
          </a:xfrm>
          <a:prstGeom prst="corner">
            <a:avLst>
              <a:gd name="adj1" fmla="val 7085"/>
              <a:gd name="adj2" fmla="val 775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740073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>
            <a:normAutofit/>
          </a:bodyPr>
          <a:lstStyle>
            <a:lvl1pPr>
              <a:defRPr sz="4800"/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ADF7B7-CD0A-4A43-BE35-20EDFB8432A1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5725443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6F59C7-98D5-4FFA-80E3-9889813E74BE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3" name="Нижний колонтитул 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990140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, второй вариант">
    <p:bg bwMode="grayWhite">
      <p:bgPr>
        <a:gradFill flip="none" rotWithShape="1">
          <a:gsLst>
            <a:gs pos="0">
              <a:schemeClr val="tx2">
                <a:lumMod val="50000"/>
              </a:schemeClr>
            </a:gs>
            <a:gs pos="34000">
              <a:schemeClr val="tx2"/>
            </a:gs>
            <a:gs pos="66000">
              <a:schemeClr val="tx2">
                <a:lumMod val="75000"/>
              </a:schemeClr>
            </a:gs>
            <a:gs pos="97000">
              <a:schemeClr val="tx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Г-образная фигура 9">
            <a:extLst>
              <a:ext uri="{FF2B5EF4-FFF2-40B4-BE49-F238E27FC236}">
                <a16:creationId xmlns:a16="http://schemas.microsoft.com/office/drawing/2014/main" xmlns="" id="{13412040-642F-40C5-8AB5-C0E8D41B481B}"/>
              </a:ext>
            </a:extLst>
          </p:cNvPr>
          <p:cNvSpPr/>
          <p:nvPr userDrawn="1"/>
        </p:nvSpPr>
        <p:spPr>
          <a:xfrm flipV="1">
            <a:off x="870090" y="709300"/>
            <a:ext cx="2772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9" name="Прямоугольник 8" title="Боковая панель">
            <a:extLst>
              <a:ext uri="{FF2B5EF4-FFF2-40B4-BE49-F238E27FC236}">
                <a16:creationId xmlns:a16="http://schemas.microsoft.com/office/drawing/2014/main" xmlns="" id="{BADD331D-DA8D-4D47-A2BB-F4875FDB16A4}"/>
              </a:ext>
            </a:extLst>
          </p:cNvPr>
          <p:cNvSpPr/>
          <p:nvPr userDrawn="1"/>
        </p:nvSpPr>
        <p:spPr>
          <a:xfrm rot="5400000">
            <a:off x="5791174" y="457175"/>
            <a:ext cx="609651" cy="1219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397977" y="1151796"/>
            <a:ext cx="9504485" cy="3007447"/>
          </a:xfrm>
        </p:spPr>
        <p:txBody>
          <a:bodyPr rtlCol="0" anchor="ctr" anchorCtr="0">
            <a:noAutofit/>
          </a:bodyPr>
          <a:lstStyle>
            <a:lvl1pPr algn="ctr">
              <a:defRPr sz="6600" cap="none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97977" y="4897053"/>
            <a:ext cx="9504485" cy="1086237"/>
          </a:xfrm>
        </p:spPr>
        <p:txBody>
          <a:bodyPr rtlCol="0"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 rtlCol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rtl="0"/>
            <a:fld id="{7FB405CF-C7E9-4233-9137-7641E9EC63E9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 rtlCol="0"/>
          <a:lstStyle>
            <a:lvl1pPr algn="ctr">
              <a:defRPr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11" name="Г-образная фигура 10">
            <a:extLst>
              <a:ext uri="{FF2B5EF4-FFF2-40B4-BE49-F238E27FC236}">
                <a16:creationId xmlns:a16="http://schemas.microsoft.com/office/drawing/2014/main" xmlns="" id="{68D376A1-CC76-4C90-B2CF-F89EA13E7942}"/>
              </a:ext>
            </a:extLst>
          </p:cNvPr>
          <p:cNvSpPr/>
          <p:nvPr userDrawn="1"/>
        </p:nvSpPr>
        <p:spPr>
          <a:xfrm rot="10800000" flipV="1">
            <a:off x="8549910" y="1820273"/>
            <a:ext cx="2772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Г-образная фигура 7">
            <a:extLst>
              <a:ext uri="{FF2B5EF4-FFF2-40B4-BE49-F238E27FC236}">
                <a16:creationId xmlns:a16="http://schemas.microsoft.com/office/drawing/2014/main" xmlns="" id="{B5516E7A-AEB0-4772-8098-8B0F8B5F1126}"/>
              </a:ext>
            </a:extLst>
          </p:cNvPr>
          <p:cNvSpPr/>
          <p:nvPr userDrawn="1"/>
        </p:nvSpPr>
        <p:spPr>
          <a:xfrm flipV="1">
            <a:off x="752858" y="609652"/>
            <a:ext cx="3152309" cy="3007448"/>
          </a:xfrm>
          <a:prstGeom prst="corner">
            <a:avLst>
              <a:gd name="adj1" fmla="val 6089"/>
              <a:gd name="adj2" fmla="val 6769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2" name="Г-образная фигура 11">
            <a:extLst>
              <a:ext uri="{FF2B5EF4-FFF2-40B4-BE49-F238E27FC236}">
                <a16:creationId xmlns:a16="http://schemas.microsoft.com/office/drawing/2014/main" xmlns="" id="{E864F603-D3F0-4241-9005-3F6C3BD62BEF}"/>
              </a:ext>
            </a:extLst>
          </p:cNvPr>
          <p:cNvSpPr/>
          <p:nvPr userDrawn="1"/>
        </p:nvSpPr>
        <p:spPr>
          <a:xfrm flipH="1">
            <a:off x="8286317" y="1685653"/>
            <a:ext cx="3152309" cy="3007448"/>
          </a:xfrm>
          <a:prstGeom prst="corner">
            <a:avLst>
              <a:gd name="adj1" fmla="val 6089"/>
              <a:gd name="adj2" fmla="val 6442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233502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371600" y="685800"/>
            <a:ext cx="9601200" cy="720213"/>
          </a:xfrm>
        </p:spPr>
        <p:txBody>
          <a:bodyPr rtlCol="0">
            <a:noAutofit/>
          </a:bodyPr>
          <a:lstStyle>
            <a:lvl1pPr>
              <a:defRPr sz="4800"/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484671"/>
            <a:ext cx="9601200" cy="4382729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02538B1-C940-4406-BCB8-DC91D6A15B03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cxnSp>
        <p:nvCxnSpPr>
          <p:cNvPr id="7" name="Прямая соединительная линия 6">
            <a:extLst>
              <a:ext uri="{FF2B5EF4-FFF2-40B4-BE49-F238E27FC236}">
                <a16:creationId xmlns:a16="http://schemas.microsoft.com/office/drawing/2014/main" xmlns="" id="{CBEFB83C-E1EC-41AC-BFF6-9D094E2D43C6}"/>
              </a:ext>
            </a:extLst>
          </p:cNvPr>
          <p:cNvCxnSpPr/>
          <p:nvPr userDrawn="1"/>
        </p:nvCxnSpPr>
        <p:spPr>
          <a:xfrm>
            <a:off x="1465008" y="1445344"/>
            <a:ext cx="9468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9941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Объект с подписью и рисунком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 13">
            <a:extLst>
              <a:ext uri="{FF2B5EF4-FFF2-40B4-BE49-F238E27FC236}">
                <a16:creationId xmlns:a16="http://schemas.microsoft.com/office/drawing/2014/main" xmlns="" id="{20A2BD38-4A6C-44EB-900D-A3E3AE37854F}"/>
              </a:ext>
            </a:extLst>
          </p:cNvPr>
          <p:cNvSpPr/>
          <p:nvPr userDrawn="1"/>
        </p:nvSpPr>
        <p:spPr>
          <a:xfrm>
            <a:off x="6581723" y="404614"/>
            <a:ext cx="5191176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7" name="Овал 26">
            <a:extLst>
              <a:ext uri="{FF2B5EF4-FFF2-40B4-BE49-F238E27FC236}">
                <a16:creationId xmlns:a16="http://schemas.microsoft.com/office/drawing/2014/main" xmlns="" id="{C222C1B9-FA56-4CEA-AD98-25A595D942F8}"/>
              </a:ext>
            </a:extLst>
          </p:cNvPr>
          <p:cNvSpPr/>
          <p:nvPr userDrawn="1"/>
        </p:nvSpPr>
        <p:spPr bwMode="white">
          <a:xfrm>
            <a:off x="7040199" y="564425"/>
            <a:ext cx="4356000" cy="4464000"/>
          </a:xfrm>
          <a:prstGeom prst="ellipse">
            <a:avLst/>
          </a:prstGeom>
          <a:noFill/>
          <a:ln w="123825">
            <a:solidFill>
              <a:schemeClr val="accent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Прямоугольник 7" title="Фоновая фигура"/>
          <p:cNvSpPr/>
          <p:nvPr/>
        </p:nvSpPr>
        <p:spPr>
          <a:xfrm>
            <a:off x="0" y="376"/>
            <a:ext cx="6096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white">
          <a:xfrm>
            <a:off x="586246" y="400665"/>
            <a:ext cx="4858460" cy="1428136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80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586246" y="2113935"/>
            <a:ext cx="4858460" cy="4247186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86246" y="6443554"/>
            <a:ext cx="132432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D55F6BDF-291F-4C2E-B9D8-9EC1D2DC17B1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2825377" y="6453386"/>
            <a:ext cx="2619329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187939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024000" y="0"/>
            <a:ext cx="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Рисунок 12">
            <a:extLst>
              <a:ext uri="{FF2B5EF4-FFF2-40B4-BE49-F238E27FC236}">
                <a16:creationId xmlns:a16="http://schemas.microsoft.com/office/drawing/2014/main" xmlns="" id="{9786B981-6A78-425B-97A2-BA24E40DB7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5761" y="670570"/>
            <a:ext cx="4151312" cy="4248000"/>
          </a:xfrm>
          <a:prstGeom prst="ellipse">
            <a:avLst/>
          </a:prstGeom>
          <a:ln w="38100">
            <a:solidFill>
              <a:schemeClr val="bg2"/>
            </a:solidFill>
          </a:ln>
          <a:effectLst>
            <a:innerShdw blurRad="114300">
              <a:prstClr val="black"/>
            </a:innerShdw>
          </a:effectLst>
        </p:spPr>
        <p:txBody>
          <a:bodyPr rtlCol="0"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17" name="Объект 15">
            <a:extLst>
              <a:ext uri="{FF2B5EF4-FFF2-40B4-BE49-F238E27FC236}">
                <a16:creationId xmlns:a16="http://schemas.microsoft.com/office/drawing/2014/main" xmlns="" id="{A21C7D74-31FD-4638-819B-6F7351A1770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747294" y="5188236"/>
            <a:ext cx="4858459" cy="1126906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rtlCol="0" anchor="ctr" anchorCtr="0"/>
          <a:lstStyle>
            <a:lvl1pPr marL="0" indent="0" algn="ctr">
              <a:buNone/>
              <a:defRPr sz="1800">
                <a:solidFill>
                  <a:schemeClr val="tx2">
                    <a:lumMod val="50000"/>
                  </a:schemeClr>
                </a:solidFill>
              </a:defRPr>
            </a:lvl1pPr>
            <a:lvl2pPr marL="530352" indent="0" algn="ctr">
              <a:buNone/>
              <a:defRPr sz="1800">
                <a:solidFill>
                  <a:schemeClr val="tx2">
                    <a:lumMod val="50000"/>
                  </a:schemeClr>
                </a:solidFill>
              </a:defRPr>
            </a:lvl2pPr>
            <a:lvl3pPr marL="987552" indent="0" algn="ctr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 marL="1444752" indent="0" algn="ctr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4pPr>
            <a:lvl5pPr marL="1901952" indent="0" algn="ctr">
              <a:buNone/>
              <a:defRPr sz="14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21" name="Г-образная фигура 20">
            <a:extLst>
              <a:ext uri="{FF2B5EF4-FFF2-40B4-BE49-F238E27FC236}">
                <a16:creationId xmlns:a16="http://schemas.microsoft.com/office/drawing/2014/main" xmlns="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6927" y="335049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3" name="Г-образная фигура 22">
            <a:extLst>
              <a:ext uri="{FF2B5EF4-FFF2-40B4-BE49-F238E27FC236}">
                <a16:creationId xmlns:a16="http://schemas.microsoft.com/office/drawing/2014/main" xmlns="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5085711" y="33029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4" name="Г-образная фигура 23">
            <a:extLst>
              <a:ext uri="{FF2B5EF4-FFF2-40B4-BE49-F238E27FC236}">
                <a16:creationId xmlns:a16="http://schemas.microsoft.com/office/drawing/2014/main" xmlns="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522817" y="1476927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5" name="Г-образная фигура 24">
            <a:extLst>
              <a:ext uri="{FF2B5EF4-FFF2-40B4-BE49-F238E27FC236}">
                <a16:creationId xmlns:a16="http://schemas.microsoft.com/office/drawing/2014/main" xmlns="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5081769" y="148200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808449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Объект с подписью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 13">
            <a:extLst>
              <a:ext uri="{FF2B5EF4-FFF2-40B4-BE49-F238E27FC236}">
                <a16:creationId xmlns:a16="http://schemas.microsoft.com/office/drawing/2014/main" xmlns="" id="{20A2BD38-4A6C-44EB-900D-A3E3AE37854F}"/>
              </a:ext>
            </a:extLst>
          </p:cNvPr>
          <p:cNvSpPr/>
          <p:nvPr userDrawn="1"/>
        </p:nvSpPr>
        <p:spPr>
          <a:xfrm>
            <a:off x="6581723" y="404614"/>
            <a:ext cx="5191176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Прямоугольник 7" title="Фоновая фигура"/>
          <p:cNvSpPr/>
          <p:nvPr/>
        </p:nvSpPr>
        <p:spPr>
          <a:xfrm>
            <a:off x="0" y="376"/>
            <a:ext cx="6096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white">
          <a:xfrm>
            <a:off x="586246" y="400665"/>
            <a:ext cx="4858460" cy="1428136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80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586246" y="2113935"/>
            <a:ext cx="4858460" cy="4247186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86246" y="6443554"/>
            <a:ext cx="132432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6533E58D-9F3B-48E0-8486-BA34FFA7DE3F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2825377" y="6453386"/>
            <a:ext cx="2619329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187939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024000" y="0"/>
            <a:ext cx="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Г-образная фигура 20">
            <a:extLst>
              <a:ext uri="{FF2B5EF4-FFF2-40B4-BE49-F238E27FC236}">
                <a16:creationId xmlns:a16="http://schemas.microsoft.com/office/drawing/2014/main" xmlns="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6927" y="335049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3" name="Г-образная фигура 22">
            <a:extLst>
              <a:ext uri="{FF2B5EF4-FFF2-40B4-BE49-F238E27FC236}">
                <a16:creationId xmlns:a16="http://schemas.microsoft.com/office/drawing/2014/main" xmlns="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5085711" y="33029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4" name="Г-образная фигура 23">
            <a:extLst>
              <a:ext uri="{FF2B5EF4-FFF2-40B4-BE49-F238E27FC236}">
                <a16:creationId xmlns:a16="http://schemas.microsoft.com/office/drawing/2014/main" xmlns="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522817" y="1476927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5" name="Г-образная фигура 24">
            <a:extLst>
              <a:ext uri="{FF2B5EF4-FFF2-40B4-BE49-F238E27FC236}">
                <a16:creationId xmlns:a16="http://schemas.microsoft.com/office/drawing/2014/main" xmlns="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5081769" y="148200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8" name="Объект 2">
            <a:extLst>
              <a:ext uri="{FF2B5EF4-FFF2-40B4-BE49-F238E27FC236}">
                <a16:creationId xmlns:a16="http://schemas.microsoft.com/office/drawing/2014/main" xmlns="" id="{ED439475-E625-4449-B42E-8F291D64A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5360" y="518474"/>
            <a:ext cx="4910394" cy="5759777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>
              <a:defRPr lang="en-US" sz="18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lang="en-US" sz="18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lang="en-US" sz="16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lang="en-US" sz="16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lang="en-US" sz="14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marL="0" lvl="0" indent="0" algn="ctr" rtl="0">
              <a:buNone/>
            </a:pPr>
            <a:r>
              <a:rPr lang="ru-RU" noProof="0" smtClean="0"/>
              <a:t>Образец текста</a:t>
            </a:r>
          </a:p>
          <a:p>
            <a:pPr marL="0" lvl="1" indent="0" algn="ctr" rtl="0">
              <a:buNone/>
            </a:pPr>
            <a:r>
              <a:rPr lang="ru-RU" noProof="0" smtClean="0"/>
              <a:t>Второй уровень</a:t>
            </a:r>
          </a:p>
          <a:p>
            <a:pPr marL="0" lvl="2" indent="0" algn="ctr" rtl="0">
              <a:buNone/>
            </a:pPr>
            <a:r>
              <a:rPr lang="ru-RU" noProof="0" smtClean="0"/>
              <a:t>Третий уровень</a:t>
            </a:r>
          </a:p>
          <a:p>
            <a:pPr marL="0" lvl="3" indent="0" algn="ctr" rtl="0">
              <a:buNone/>
            </a:pPr>
            <a:r>
              <a:rPr lang="ru-RU" noProof="0" smtClean="0"/>
              <a:t>Четвертый уровень</a:t>
            </a:r>
          </a:p>
          <a:p>
            <a:pPr marL="0" lvl="4" indent="0" algn="ctr" rtl="0">
              <a:buNone/>
            </a:pPr>
            <a:r>
              <a:rPr lang="ru-RU" noProof="0" smtClean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686602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исунок, 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 title="Фоновая фигура"/>
          <p:cNvSpPr/>
          <p:nvPr/>
        </p:nvSpPr>
        <p:spPr>
          <a:xfrm>
            <a:off x="-1" y="376"/>
            <a:ext cx="6234898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Прямоугольник 13">
            <a:extLst>
              <a:ext uri="{FF2B5EF4-FFF2-40B4-BE49-F238E27FC236}">
                <a16:creationId xmlns:a16="http://schemas.microsoft.com/office/drawing/2014/main" xmlns="" id="{1F430D42-50DC-4502-A3E8-251FE7F0809D}"/>
              </a:ext>
            </a:extLst>
          </p:cNvPr>
          <p:cNvSpPr/>
          <p:nvPr userDrawn="1"/>
        </p:nvSpPr>
        <p:spPr>
          <a:xfrm>
            <a:off x="507591" y="5289755"/>
            <a:ext cx="5270049" cy="1012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accent3"/>
              </a:solidFill>
            </a:endParaRPr>
          </a:p>
        </p:txBody>
      </p:sp>
      <p:sp>
        <p:nvSpPr>
          <p:cNvPr id="11" name="Прямоугольник: Усеченные противолежащие углы 10">
            <a:extLst>
              <a:ext uri="{FF2B5EF4-FFF2-40B4-BE49-F238E27FC236}">
                <a16:creationId xmlns:a16="http://schemas.microsoft.com/office/drawing/2014/main" xmlns="" id="{836AFDEB-3C72-49E0-9B45-DC9EFBA6587F}"/>
              </a:ext>
            </a:extLst>
          </p:cNvPr>
          <p:cNvSpPr/>
          <p:nvPr userDrawn="1"/>
        </p:nvSpPr>
        <p:spPr bwMode="white">
          <a:xfrm>
            <a:off x="507591" y="409286"/>
            <a:ext cx="5270049" cy="4732985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930776" y="444414"/>
            <a:ext cx="4644000" cy="1341602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400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6930775" y="1966451"/>
            <a:ext cx="4644001" cy="4388615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07591" y="6453386"/>
            <a:ext cx="120457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AE8A9B8D-2AF0-47C1-AFB2-AFA473452CA4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3403965" y="6453386"/>
            <a:ext cx="2373675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234897" y="-376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Г-образная фигура 11">
            <a:extLst>
              <a:ext uri="{FF2B5EF4-FFF2-40B4-BE49-F238E27FC236}">
                <a16:creationId xmlns:a16="http://schemas.microsoft.com/office/drawing/2014/main" xmlns="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6845770" y="372071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3" name="Г-образная фигура 12">
            <a:extLst>
              <a:ext uri="{FF2B5EF4-FFF2-40B4-BE49-F238E27FC236}">
                <a16:creationId xmlns:a16="http://schemas.microsoft.com/office/drawing/2014/main" xmlns="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11058438" y="5819525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xmlns="" id="{3BDA3A4D-2561-4EEB-8787-E1A65256575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06245" y="668595"/>
            <a:ext cx="4646651" cy="4198373"/>
          </a:xfrm>
          <a:prstGeom prst="snip2DiagRect">
            <a:avLst>
              <a:gd name="adj1" fmla="val 0"/>
              <a:gd name="adj2" fmla="val 10300"/>
            </a:avLst>
          </a:prstGeom>
          <a:ln w="38100"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16" name="Текст 15">
            <a:extLst>
              <a:ext uri="{FF2B5EF4-FFF2-40B4-BE49-F238E27FC236}">
                <a16:creationId xmlns:a16="http://schemas.microsoft.com/office/drawing/2014/main" xmlns="" id="{FBB32A6B-92AA-4208-9120-FFC166CE751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70275" y="5352418"/>
            <a:ext cx="5148000" cy="900000"/>
          </a:xfrm>
          <a:solidFill>
            <a:schemeClr val="bg2"/>
          </a:solidFill>
          <a:effectLst>
            <a:innerShdw blurRad="114300">
              <a:prstClr val="black">
                <a:alpha val="34000"/>
              </a:prstClr>
            </a:innerShdw>
          </a:effectLst>
        </p:spPr>
        <p:txBody>
          <a:bodyPr rtlCol="0" anchor="ctr" anchorCtr="0"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accent3"/>
                </a:solidFill>
              </a:defRPr>
            </a:lvl1pPr>
            <a:lvl2pPr marL="530352" indent="0" algn="ctr">
              <a:buFont typeface="Arial" panose="020B0604020202020204" pitchFamily="34" charset="0"/>
              <a:buNone/>
              <a:defRPr sz="1800">
                <a:solidFill>
                  <a:schemeClr val="accent3"/>
                </a:solidFill>
              </a:defRPr>
            </a:lvl2pPr>
            <a:lvl3pPr marL="987552" indent="0" algn="ctr">
              <a:buFont typeface="Arial" panose="020B0604020202020204" pitchFamily="34" charset="0"/>
              <a:buNone/>
              <a:defRPr sz="1600">
                <a:solidFill>
                  <a:schemeClr val="accent3"/>
                </a:solidFill>
              </a:defRPr>
            </a:lvl3pPr>
            <a:lvl4pPr marL="1444752" indent="0" algn="ctr">
              <a:buFont typeface="Arial" panose="020B0604020202020204" pitchFamily="34" charset="0"/>
              <a:buNone/>
              <a:defRPr sz="1600">
                <a:solidFill>
                  <a:schemeClr val="accent3"/>
                </a:solidFill>
              </a:defRPr>
            </a:lvl4pPr>
            <a:lvl5pPr marL="1901952" indent="0" algn="ctr">
              <a:buFont typeface="Arial" panose="020B0604020202020204" pitchFamily="34" charset="0"/>
              <a:buNone/>
              <a:defRPr sz="1400">
                <a:solidFill>
                  <a:schemeClr val="accent3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20" name="Г-образная фигура 19">
            <a:extLst>
              <a:ext uri="{FF2B5EF4-FFF2-40B4-BE49-F238E27FC236}">
                <a16:creationId xmlns:a16="http://schemas.microsoft.com/office/drawing/2014/main" xmlns="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11021316" y="361496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21" name="Г-образная фигура 20">
            <a:extLst>
              <a:ext uri="{FF2B5EF4-FFF2-40B4-BE49-F238E27FC236}">
                <a16:creationId xmlns:a16="http://schemas.microsoft.com/office/drawing/2014/main" xmlns="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6865431" y="5819524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cxnSp>
        <p:nvCxnSpPr>
          <p:cNvPr id="23" name="Прямая соединительная линия 22">
            <a:extLst>
              <a:ext uri="{FF2B5EF4-FFF2-40B4-BE49-F238E27FC236}">
                <a16:creationId xmlns:a16="http://schemas.microsoft.com/office/drawing/2014/main" xmlns="" id="{D470145D-417E-4648-AB08-0A7974A629E0}"/>
              </a:ext>
            </a:extLst>
          </p:cNvPr>
          <p:cNvCxnSpPr/>
          <p:nvPr userDrawn="1"/>
        </p:nvCxnSpPr>
        <p:spPr>
          <a:xfrm>
            <a:off x="7118556" y="1789472"/>
            <a:ext cx="4284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2821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 title="Фоновая фигура"/>
          <p:cNvSpPr/>
          <p:nvPr/>
        </p:nvSpPr>
        <p:spPr>
          <a:xfrm>
            <a:off x="-1" y="376"/>
            <a:ext cx="6234898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угольник: Усеченные противолежащие углы 10">
            <a:extLst>
              <a:ext uri="{FF2B5EF4-FFF2-40B4-BE49-F238E27FC236}">
                <a16:creationId xmlns:a16="http://schemas.microsoft.com/office/drawing/2014/main" xmlns="" id="{836AFDEB-3C72-49E0-9B45-DC9EFBA6587F}"/>
              </a:ext>
            </a:extLst>
          </p:cNvPr>
          <p:cNvSpPr/>
          <p:nvPr userDrawn="1"/>
        </p:nvSpPr>
        <p:spPr bwMode="white">
          <a:xfrm>
            <a:off x="507591" y="409286"/>
            <a:ext cx="5270049" cy="5945780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930776" y="436176"/>
            <a:ext cx="4644000" cy="1341602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400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6930775" y="1966451"/>
            <a:ext cx="4644001" cy="4388615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07591" y="6453386"/>
            <a:ext cx="120457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20DE436B-AA2E-4BBC-9B20-7E2E324BF6AF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3403965" y="6453386"/>
            <a:ext cx="2373675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234897" y="-376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Г-образная фигура 11">
            <a:extLst>
              <a:ext uri="{FF2B5EF4-FFF2-40B4-BE49-F238E27FC236}">
                <a16:creationId xmlns:a16="http://schemas.microsoft.com/office/drawing/2014/main" xmlns="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6845770" y="372071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3" name="Г-образная фигура 12">
            <a:extLst>
              <a:ext uri="{FF2B5EF4-FFF2-40B4-BE49-F238E27FC236}">
                <a16:creationId xmlns:a16="http://schemas.microsoft.com/office/drawing/2014/main" xmlns="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11058438" y="5819525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9" name="Рисунок 18">
            <a:extLst>
              <a:ext uri="{FF2B5EF4-FFF2-40B4-BE49-F238E27FC236}">
                <a16:creationId xmlns:a16="http://schemas.microsoft.com/office/drawing/2014/main" xmlns="" id="{D57F3340-8A42-40F0-BF5B-EEF6E3E88E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06246" y="668595"/>
            <a:ext cx="4646651" cy="5383413"/>
          </a:xfrm>
          <a:custGeom>
            <a:avLst/>
            <a:gdLst>
              <a:gd name="connsiteX0" fmla="*/ 0 w 4646651"/>
              <a:gd name="connsiteY0" fmla="*/ 0 h 5383413"/>
              <a:gd name="connsiteX1" fmla="*/ 4168046 w 4646651"/>
              <a:gd name="connsiteY1" fmla="*/ 0 h 5383413"/>
              <a:gd name="connsiteX2" fmla="*/ 4646651 w 4646651"/>
              <a:gd name="connsiteY2" fmla="*/ 478605 h 5383413"/>
              <a:gd name="connsiteX3" fmla="*/ 4646651 w 4646651"/>
              <a:gd name="connsiteY3" fmla="*/ 5383413 h 5383413"/>
              <a:gd name="connsiteX4" fmla="*/ 478605 w 4646651"/>
              <a:gd name="connsiteY4" fmla="*/ 5383413 h 5383413"/>
              <a:gd name="connsiteX5" fmla="*/ 0 w 4646651"/>
              <a:gd name="connsiteY5" fmla="*/ 4904808 h 5383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6651" h="5383413">
                <a:moveTo>
                  <a:pt x="0" y="0"/>
                </a:moveTo>
                <a:lnTo>
                  <a:pt x="4168046" y="0"/>
                </a:lnTo>
                <a:lnTo>
                  <a:pt x="4646651" y="478605"/>
                </a:lnTo>
                <a:lnTo>
                  <a:pt x="4646651" y="5383413"/>
                </a:lnTo>
                <a:lnTo>
                  <a:pt x="478605" y="5383413"/>
                </a:lnTo>
                <a:lnTo>
                  <a:pt x="0" y="4904808"/>
                </a:lnTo>
                <a:close/>
              </a:path>
            </a:pathLst>
          </a:custGeom>
          <a:ln w="57150">
            <a:solidFill>
              <a:schemeClr val="bg1"/>
            </a:solidFill>
          </a:ln>
        </p:spPr>
        <p:txBody>
          <a:bodyPr wrap="square" rtlCol="0" anchor="ctr">
            <a:no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20" name="Г-образная фигура 19">
            <a:extLst>
              <a:ext uri="{FF2B5EF4-FFF2-40B4-BE49-F238E27FC236}">
                <a16:creationId xmlns:a16="http://schemas.microsoft.com/office/drawing/2014/main" xmlns="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11021316" y="361496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21" name="Г-образная фигура 20">
            <a:extLst>
              <a:ext uri="{FF2B5EF4-FFF2-40B4-BE49-F238E27FC236}">
                <a16:creationId xmlns:a16="http://schemas.microsoft.com/office/drawing/2014/main" xmlns="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6865431" y="5819524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cxnSp>
        <p:nvCxnSpPr>
          <p:cNvPr id="23" name="Прямая соединительная линия 22">
            <a:extLst>
              <a:ext uri="{FF2B5EF4-FFF2-40B4-BE49-F238E27FC236}">
                <a16:creationId xmlns:a16="http://schemas.microsoft.com/office/drawing/2014/main" xmlns="" id="{D470145D-417E-4648-AB08-0A7974A629E0}"/>
              </a:ext>
            </a:extLst>
          </p:cNvPr>
          <p:cNvCxnSpPr/>
          <p:nvPr userDrawn="1"/>
        </p:nvCxnSpPr>
        <p:spPr>
          <a:xfrm>
            <a:off x="7118556" y="1789472"/>
            <a:ext cx="4284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5789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 bwMode="blackWhite">
      <p:bgPr>
        <a:gradFill flip="none" rotWithShape="1">
          <a:gsLst>
            <a:gs pos="0">
              <a:schemeClr val="bg2">
                <a:lumMod val="50000"/>
              </a:schemeClr>
            </a:gs>
            <a:gs pos="33000">
              <a:schemeClr val="bg2"/>
            </a:gs>
            <a:gs pos="66000">
              <a:schemeClr val="bg2">
                <a:lumMod val="75000"/>
              </a:schemeClr>
            </a:gs>
            <a:gs pos="97000">
              <a:schemeClr val="bg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765025" y="1301360"/>
            <a:ext cx="9612971" cy="2852737"/>
          </a:xfrm>
        </p:spPr>
        <p:txBody>
          <a:bodyPr rtlCol="0" anchor="b">
            <a:normAutofit/>
          </a:bodyPr>
          <a:lstStyle>
            <a:lvl1pPr algn="r">
              <a:defRPr sz="7200" cap="none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 rtlCol="0"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639766FF-2E5B-4390-A077-3C50F4CE4E45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 rtlCol="0"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Г-образная фигура 8">
            <a:extLst>
              <a:ext uri="{FF2B5EF4-FFF2-40B4-BE49-F238E27FC236}">
                <a16:creationId xmlns:a16="http://schemas.microsoft.com/office/drawing/2014/main" xmlns="" id="{BF5B4C6D-2825-4690-8D32-39CBF5E0F7E6}"/>
              </a:ext>
            </a:extLst>
          </p:cNvPr>
          <p:cNvSpPr/>
          <p:nvPr userDrawn="1"/>
        </p:nvSpPr>
        <p:spPr>
          <a:xfrm rot="10800000" flipV="1">
            <a:off x="8532326" y="1820272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Г-образная фигура 7">
            <a:extLst>
              <a:ext uri="{FF2B5EF4-FFF2-40B4-BE49-F238E27FC236}">
                <a16:creationId xmlns:a16="http://schemas.microsoft.com/office/drawing/2014/main" xmlns="" id="{DFD43940-6D78-4E75-BDB6-8792768BB894}"/>
              </a:ext>
            </a:extLst>
          </p:cNvPr>
          <p:cNvSpPr/>
          <p:nvPr userDrawn="1"/>
        </p:nvSpPr>
        <p:spPr>
          <a:xfrm flipH="1">
            <a:off x="8286318" y="1685652"/>
            <a:ext cx="3152309" cy="4408489"/>
          </a:xfrm>
          <a:prstGeom prst="corner">
            <a:avLst>
              <a:gd name="adj1" fmla="val 5837"/>
              <a:gd name="adj2" fmla="val 6502"/>
            </a:avLst>
          </a:prstGeom>
          <a:solidFill>
            <a:srgbClr val="EFEDE3"/>
          </a:solidFill>
          <a:ln>
            <a:solidFill>
              <a:srgbClr val="EFEDE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1592144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Объект 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8D6DC7A-2B30-4DA5-83AF-530085FAEFDA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968850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 title="Боковая панель">
            <a:extLst>
              <a:ext uri="{FF2B5EF4-FFF2-40B4-BE49-F238E27FC236}">
                <a16:creationId xmlns:a16="http://schemas.microsoft.com/office/drawing/2014/main" xmlns="" id="{FFA7AFEF-D97A-4A94-A884-7F95E91332B7}"/>
              </a:ext>
            </a:extLst>
          </p:cNvPr>
          <p:cNvSpPr/>
          <p:nvPr/>
        </p:nvSpPr>
        <p:spPr>
          <a:xfrm>
            <a:off x="622095" y="0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rtl="0"/>
            <a:fld id="{983497E4-9A7A-409D-84E3-BA65B26BE651}" type="datetime1">
              <a:rPr lang="ru-RU" noProof="0" smtClean="0"/>
              <a:t>05.11.2021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algn="ctr" rtl="0"/>
            <a:r>
              <a:rPr lang="ru-RU" noProof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9" name="Прямоугольник 8" title="Боковая панель"/>
          <p:cNvSpPr/>
          <p:nvPr/>
        </p:nvSpPr>
        <p:spPr>
          <a:xfrm>
            <a:off x="478095" y="376"/>
            <a:ext cx="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56303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0" r:id="rId2"/>
    <p:sldLayoutId id="2147483662" r:id="rId3"/>
    <p:sldLayoutId id="2147483668" r:id="rId4"/>
    <p:sldLayoutId id="2147483671" r:id="rId5"/>
    <p:sldLayoutId id="2147483669" r:id="rId6"/>
    <p:sldLayoutId id="2147483672" r:id="rId7"/>
    <p:sldLayoutId id="2147483663" r:id="rId8"/>
    <p:sldLayoutId id="2147483664" r:id="rId9"/>
    <p:sldLayoutId id="2147483665" r:id="rId10"/>
    <p:sldLayoutId id="2147483666" r:id="rId11"/>
    <p:sldLayoutId id="2147483667" r:id="rId12"/>
  </p:sldLayoutIdLst>
  <p:hf sldNum="0" hdr="0" ft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Arial" panose="020B0604020202020204" pitchFamily="34" charset="0"/>
        <a:buChar char="•"/>
        <a:defRPr sz="24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873252" indent="-34290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24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30452" indent="-34290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787652" indent="-34290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187702" indent="-28575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5F28594-E3E7-4921-BB26-C93A4252F5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9247" y="1284573"/>
            <a:ext cx="8361229" cy="862144"/>
          </a:xfrm>
        </p:spPr>
        <p:txBody>
          <a:bodyPr rtlCol="0"/>
          <a:lstStyle/>
          <a:p>
            <a:r>
              <a:rPr lang="kk-KZ" sz="4000" b="1" dirty="0" smtClean="0"/>
              <a:t>Тілдік ресурстар</a:t>
            </a:r>
            <a:endParaRPr lang="ru-RU" sz="4000" cap="none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25F28594-E3E7-4921-BB26-C93A4252F5E9}"/>
              </a:ext>
            </a:extLst>
          </p:cNvPr>
          <p:cNvSpPr txBox="1">
            <a:spLocks/>
          </p:cNvSpPr>
          <p:nvPr/>
        </p:nvSpPr>
        <p:spPr>
          <a:xfrm>
            <a:off x="1889247" y="2246254"/>
            <a:ext cx="8361229" cy="134100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6600" kern="1200" cap="none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 err="1" smtClean="0"/>
              <a:t>Модуль:ТР</a:t>
            </a:r>
            <a:r>
              <a:rPr lang="ru-RU" sz="4000" b="1" dirty="0" smtClean="0"/>
              <a:t>  </a:t>
            </a:r>
            <a:r>
              <a:rPr lang="ru-RU" sz="4000" b="1" dirty="0" err="1" smtClean="0"/>
              <a:t>негізінде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тілдік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корпустар</a:t>
            </a:r>
            <a:endParaRPr lang="ru-RU" sz="4000" dirty="0"/>
          </a:p>
        </p:txBody>
      </p:sp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xmlns="" id="{3BCAE2CE-F5D8-4BB6-A52B-9737F0CA11B5}"/>
              </a:ext>
            </a:extLst>
          </p:cNvPr>
          <p:cNvSpPr txBox="1">
            <a:spLocks/>
          </p:cNvSpPr>
          <p:nvPr/>
        </p:nvSpPr>
        <p:spPr>
          <a:xfrm>
            <a:off x="2654026" y="-69785"/>
            <a:ext cx="6831673" cy="7573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3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kk-KZ" sz="3600" b="1" dirty="0"/>
              <a:t>ә</a:t>
            </a:r>
            <a:r>
              <a:rPr lang="kk-KZ" sz="3600" b="1" dirty="0" smtClean="0"/>
              <a:t>л-Фараби атындағы ҚазҰУ</a:t>
            </a:r>
            <a:endParaRPr lang="ru-RU" sz="3600" b="1" dirty="0"/>
          </a:p>
        </p:txBody>
      </p:sp>
      <p:sp>
        <p:nvSpPr>
          <p:cNvPr id="6" name="Подзаголовок 2">
            <a:extLst>
              <a:ext uri="{FF2B5EF4-FFF2-40B4-BE49-F238E27FC236}">
                <a16:creationId xmlns:a16="http://schemas.microsoft.com/office/drawing/2014/main" xmlns="" id="{3BCAE2CE-F5D8-4BB6-A52B-9737F0CA11B5}"/>
              </a:ext>
            </a:extLst>
          </p:cNvPr>
          <p:cNvSpPr txBox="1">
            <a:spLocks/>
          </p:cNvSpPr>
          <p:nvPr/>
        </p:nvSpPr>
        <p:spPr>
          <a:xfrm>
            <a:off x="3272154" y="6424593"/>
            <a:ext cx="6831673" cy="4334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3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smtClean="0"/>
              <a:t>2021-2022</a:t>
            </a:r>
            <a:endParaRPr lang="ru-RU" sz="2000" b="1" dirty="0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xmlns="" id="{25F28594-E3E7-4921-BB26-C93A4252F5E9}"/>
              </a:ext>
            </a:extLst>
          </p:cNvPr>
          <p:cNvSpPr txBox="1">
            <a:spLocks/>
          </p:cNvSpPr>
          <p:nvPr/>
        </p:nvSpPr>
        <p:spPr>
          <a:xfrm>
            <a:off x="1889247" y="3587262"/>
            <a:ext cx="8731861" cy="1817643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6600" kern="1200" cap="none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 smtClean="0"/>
              <a:t>№ 6 </a:t>
            </a:r>
            <a:r>
              <a:rPr lang="ru-RU" sz="4000" b="1" dirty="0" err="1" smtClean="0"/>
              <a:t>Дәріс</a:t>
            </a:r>
            <a:endParaRPr lang="ru-RU" sz="4000" b="1" dirty="0" smtClean="0"/>
          </a:p>
          <a:p>
            <a:r>
              <a:rPr lang="ru-RU" sz="4000" b="1" dirty="0" err="1"/>
              <a:t>Корпустар</a:t>
            </a:r>
            <a:r>
              <a:rPr lang="ru-RU" sz="4000" b="1" dirty="0"/>
              <a:t> </a:t>
            </a:r>
            <a:r>
              <a:rPr lang="ru-RU" sz="4000" b="1" dirty="0" err="1"/>
              <a:t>және</a:t>
            </a:r>
            <a:r>
              <a:rPr lang="ru-RU" sz="4000" b="1" dirty="0"/>
              <a:t> </a:t>
            </a:r>
            <a:r>
              <a:rPr lang="en-US" sz="4000" b="1" dirty="0"/>
              <a:t>NLP </a:t>
            </a:r>
            <a:r>
              <a:rPr lang="ru-RU" sz="4000" b="1" dirty="0" err="1"/>
              <a:t>қосымшалары</a:t>
            </a:r>
            <a:r>
              <a:rPr lang="ru-RU" sz="4000" b="1" dirty="0"/>
              <a:t>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42463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 NLP </a:t>
            </a:r>
            <a:r>
              <a:rPr lang="ru-RU" dirty="0" err="1" smtClean="0"/>
              <a:t>қолданылуы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12985" y="1547447"/>
            <a:ext cx="9906703" cy="4621706"/>
          </a:xfrm>
        </p:spPr>
        <p:txBody>
          <a:bodyPr/>
          <a:lstStyle/>
          <a:p>
            <a:r>
              <a:rPr lang="ru-RU" dirty="0" err="1"/>
              <a:t>Бүгінгі</a:t>
            </a:r>
            <a:r>
              <a:rPr lang="ru-RU" dirty="0"/>
              <a:t> </a:t>
            </a:r>
            <a:r>
              <a:rPr lang="ru-RU" dirty="0" err="1"/>
              <a:t>таңда</a:t>
            </a:r>
            <a:r>
              <a:rPr lang="ru-RU" dirty="0"/>
              <a:t> осы </a:t>
            </a:r>
            <a:r>
              <a:rPr lang="ru-RU" dirty="0" err="1"/>
              <a:t>саладағы</a:t>
            </a:r>
            <a:r>
              <a:rPr lang="ru-RU" dirty="0"/>
              <a:t> </a:t>
            </a:r>
            <a:r>
              <a:rPr lang="ru-RU" dirty="0" err="1"/>
              <a:t>пайдалы</a:t>
            </a:r>
            <a:r>
              <a:rPr lang="ru-RU" dirty="0"/>
              <a:t> </a:t>
            </a:r>
            <a:r>
              <a:rPr lang="ru-RU" dirty="0" err="1"/>
              <a:t>қосымшалардың</a:t>
            </a:r>
            <a:r>
              <a:rPr lang="ru-RU" dirty="0"/>
              <a:t> саны тез </a:t>
            </a:r>
            <a:r>
              <a:rPr lang="ru-RU" dirty="0" err="1"/>
              <a:t>өсуде</a:t>
            </a:r>
            <a:r>
              <a:rPr lang="ru-RU" dirty="0" smtClean="0"/>
              <a:t>:</a:t>
            </a:r>
          </a:p>
          <a:p>
            <a:r>
              <a:rPr lang="ru-RU" dirty="0" err="1" smtClean="0"/>
              <a:t>іздеу</a:t>
            </a:r>
            <a:r>
              <a:rPr lang="ru-RU" dirty="0" smtClean="0"/>
              <a:t> </a:t>
            </a:r>
            <a:r>
              <a:rPr lang="ru-RU" dirty="0"/>
              <a:t>(</a:t>
            </a:r>
            <a:r>
              <a:rPr lang="ru-RU" dirty="0" err="1"/>
              <a:t>жазбаша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ауызша</a:t>
            </a:r>
            <a:r>
              <a:rPr lang="ru-RU" dirty="0" smtClean="0"/>
              <a:t>);</a:t>
            </a:r>
          </a:p>
          <a:p>
            <a:r>
              <a:rPr lang="ru-RU" dirty="0" err="1" smtClean="0"/>
              <a:t>тиісті</a:t>
            </a:r>
            <a:r>
              <a:rPr lang="ru-RU" dirty="0" smtClean="0"/>
              <a:t> </a:t>
            </a:r>
            <a:r>
              <a:rPr lang="ru-RU" dirty="0"/>
              <a:t>онлайн </a:t>
            </a:r>
            <a:r>
              <a:rPr lang="ru-RU" dirty="0" err="1"/>
              <a:t>жарнаманы</a:t>
            </a:r>
            <a:r>
              <a:rPr lang="ru-RU" dirty="0"/>
              <a:t> </a:t>
            </a:r>
            <a:r>
              <a:rPr lang="ru-RU" dirty="0" err="1"/>
              <a:t>көрсету;автоматты</a:t>
            </a:r>
            <a:r>
              <a:rPr lang="ru-RU" dirty="0"/>
              <a:t> (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жәрдеммен</a:t>
            </a:r>
            <a:r>
              <a:rPr lang="ru-RU" dirty="0"/>
              <a:t>) </a:t>
            </a:r>
            <a:r>
              <a:rPr lang="ru-RU" dirty="0" err="1"/>
              <a:t>аудару</a:t>
            </a:r>
            <a:r>
              <a:rPr lang="ru-RU" dirty="0" smtClean="0"/>
              <a:t>;</a:t>
            </a:r>
          </a:p>
          <a:p>
            <a:r>
              <a:rPr lang="ru-RU" dirty="0" smtClean="0"/>
              <a:t>маркетинг </a:t>
            </a:r>
            <a:r>
              <a:rPr lang="ru-RU" dirty="0" err="1"/>
              <a:t>міндеттері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көңіл-күйді</a:t>
            </a:r>
            <a:r>
              <a:rPr lang="ru-RU" dirty="0"/>
              <a:t> </a:t>
            </a:r>
            <a:r>
              <a:rPr lang="ru-RU" dirty="0" err="1"/>
              <a:t>талдау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сөйлеуді</a:t>
            </a:r>
            <a:r>
              <a:rPr lang="ru-RU" dirty="0" smtClean="0"/>
              <a:t> </a:t>
            </a:r>
            <a:r>
              <a:rPr lang="ru-RU" dirty="0" err="1"/>
              <a:t>тану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чат-</a:t>
            </a:r>
            <a:r>
              <a:rPr lang="ru-RU" dirty="0" err="1"/>
              <a:t>боттар,дауыстық</a:t>
            </a:r>
            <a:r>
              <a:rPr lang="ru-RU" dirty="0"/>
              <a:t> </a:t>
            </a:r>
            <a:r>
              <a:rPr lang="ru-RU" dirty="0" err="1"/>
              <a:t>көмекшілер</a:t>
            </a:r>
            <a:r>
              <a:rPr lang="ru-RU" dirty="0"/>
              <a:t> (</a:t>
            </a:r>
            <a:r>
              <a:rPr lang="ru-RU" dirty="0" err="1"/>
              <a:t>сатып</a:t>
            </a:r>
            <a:r>
              <a:rPr lang="ru-RU" dirty="0"/>
              <a:t> </a:t>
            </a:r>
            <a:r>
              <a:rPr lang="ru-RU" dirty="0" err="1"/>
              <a:t>алушыға</a:t>
            </a:r>
            <a:r>
              <a:rPr lang="ru-RU" dirty="0"/>
              <a:t> </a:t>
            </a:r>
            <a:r>
              <a:rPr lang="ru-RU" dirty="0" err="1"/>
              <a:t>автоматтандырылған</a:t>
            </a:r>
            <a:r>
              <a:rPr lang="ru-RU" dirty="0"/>
              <a:t> </a:t>
            </a:r>
            <a:r>
              <a:rPr lang="ru-RU" dirty="0" err="1"/>
              <a:t>көмек</a:t>
            </a:r>
            <a:r>
              <a:rPr lang="ru-RU" dirty="0"/>
              <a:t>, </a:t>
            </a:r>
            <a:r>
              <a:rPr lang="ru-RU" dirty="0" err="1"/>
              <a:t>тауарлар</a:t>
            </a:r>
            <a:r>
              <a:rPr lang="ru-RU" dirty="0"/>
              <a:t> мен </a:t>
            </a:r>
            <a:r>
              <a:rPr lang="ru-RU" dirty="0" err="1"/>
              <a:t>қызметтерге</a:t>
            </a:r>
            <a:r>
              <a:rPr lang="ru-RU" dirty="0"/>
              <a:t> </a:t>
            </a:r>
            <a:r>
              <a:rPr lang="ru-RU" dirty="0" err="1" smtClean="0"/>
              <a:t>тапсырыс</a:t>
            </a:r>
            <a:r>
              <a:rPr lang="ru-RU" dirty="0" smtClean="0"/>
              <a:t> </a:t>
            </a:r>
            <a:r>
              <a:rPr lang="ru-RU" dirty="0"/>
              <a:t>беру</a:t>
            </a:r>
            <a:r>
              <a:rPr lang="ru-RU" dirty="0" smtClean="0"/>
              <a:t>);</a:t>
            </a:r>
          </a:p>
          <a:p>
            <a:r>
              <a:rPr lang="ru-RU" dirty="0" err="1" smtClean="0"/>
              <a:t>Сұрақ-жауап</a:t>
            </a:r>
            <a:r>
              <a:rPr lang="ru-RU" dirty="0" smtClean="0"/>
              <a:t> </a:t>
            </a:r>
            <a:r>
              <a:rPr lang="ru-RU" dirty="0"/>
              <a:t>(</a:t>
            </a:r>
            <a:r>
              <a:rPr lang="en-US" dirty="0"/>
              <a:t>QA) </a:t>
            </a:r>
            <a:r>
              <a:rPr lang="ru-RU" dirty="0" err="1"/>
              <a:t>жүйелері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86108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NLP-да </a:t>
            </a:r>
            <a:r>
              <a:rPr lang="ru-RU" dirty="0" err="1" smtClean="0"/>
              <a:t>терең</a:t>
            </a:r>
            <a:r>
              <a:rPr lang="ru-RU" dirty="0" smtClean="0"/>
              <a:t> </a:t>
            </a:r>
            <a:r>
              <a:rPr lang="ru-RU" dirty="0" err="1" smtClean="0"/>
              <a:t>оқыту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601901"/>
            <a:ext cx="9601200" cy="4382729"/>
          </a:xfrm>
        </p:spPr>
        <p:txBody>
          <a:bodyPr/>
          <a:lstStyle/>
          <a:p>
            <a:r>
              <a:rPr lang="ru-RU" dirty="0" err="1"/>
              <a:t>Терең</a:t>
            </a:r>
            <a:r>
              <a:rPr lang="ru-RU" dirty="0"/>
              <a:t> </a:t>
            </a:r>
            <a:r>
              <a:rPr lang="ru-RU" dirty="0" err="1"/>
              <a:t>оқыту</a:t>
            </a:r>
            <a:r>
              <a:rPr lang="ru-RU" dirty="0"/>
              <a:t> (</a:t>
            </a:r>
            <a:r>
              <a:rPr lang="ru-RU" dirty="0" err="1"/>
              <a:t>терең</a:t>
            </a:r>
            <a:r>
              <a:rPr lang="ru-RU" dirty="0"/>
              <a:t> </a:t>
            </a:r>
            <a:r>
              <a:rPr lang="ru-RU" dirty="0" err="1"/>
              <a:t>оқыту</a:t>
            </a:r>
            <a:r>
              <a:rPr lang="ru-RU" dirty="0"/>
              <a:t>) — </a:t>
            </a:r>
            <a:r>
              <a:rPr lang="ru-RU" dirty="0" err="1"/>
              <a:t>Машиналық</a:t>
            </a:r>
            <a:r>
              <a:rPr lang="ru-RU" dirty="0"/>
              <a:t> </a:t>
            </a:r>
            <a:r>
              <a:rPr lang="ru-RU" dirty="0" err="1"/>
              <a:t>оқыту</a:t>
            </a:r>
            <a:r>
              <a:rPr lang="ru-RU" dirty="0"/>
              <a:t> </a:t>
            </a:r>
            <a:r>
              <a:rPr lang="ru-RU" dirty="0" err="1"/>
              <a:t>саласы</a:t>
            </a:r>
            <a:r>
              <a:rPr lang="ru-RU" dirty="0" smtClean="0"/>
              <a:t>:</a:t>
            </a:r>
          </a:p>
          <a:p>
            <a:r>
              <a:rPr lang="ru-RU" dirty="0" err="1" smtClean="0"/>
              <a:t>Оқу</a:t>
            </a:r>
            <a:r>
              <a:rPr lang="ru-RU" dirty="0" smtClean="0"/>
              <a:t> </a:t>
            </a:r>
            <a:r>
              <a:rPr lang="ru-RU" dirty="0" err="1"/>
              <a:t>деректерінің</a:t>
            </a:r>
            <a:r>
              <a:rPr lang="ru-RU" dirty="0"/>
              <a:t> </a:t>
            </a:r>
            <a:r>
              <a:rPr lang="ru-RU" dirty="0" err="1"/>
              <a:t>үлкен</a:t>
            </a:r>
            <a:r>
              <a:rPr lang="ru-RU" dirty="0"/>
              <a:t> </a:t>
            </a:r>
            <a:r>
              <a:rPr lang="ru-RU" dirty="0" err="1"/>
              <a:t>көлемі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Есептеу</a:t>
            </a:r>
            <a:r>
              <a:rPr lang="ru-RU" dirty="0" smtClean="0"/>
              <a:t> </a:t>
            </a:r>
            <a:r>
              <a:rPr lang="ru-RU" dirty="0" err="1"/>
              <a:t>қуаты</a:t>
            </a:r>
            <a:r>
              <a:rPr lang="ru-RU" dirty="0"/>
              <a:t>: </a:t>
            </a:r>
            <a:r>
              <a:rPr lang="ru-RU" dirty="0" err="1"/>
              <a:t>көп</a:t>
            </a:r>
            <a:r>
              <a:rPr lang="ru-RU" dirty="0"/>
              <a:t> </a:t>
            </a:r>
            <a:r>
              <a:rPr lang="ru-RU" dirty="0" err="1"/>
              <a:t>ядролы</a:t>
            </a:r>
            <a:r>
              <a:rPr lang="ru-RU" dirty="0"/>
              <a:t> </a:t>
            </a:r>
            <a:r>
              <a:rPr lang="en-US" dirty="0"/>
              <a:t>CPU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en-US" dirty="0"/>
              <a:t>GPU</a:t>
            </a:r>
            <a:r>
              <a:rPr lang="en-US" dirty="0" smtClean="0"/>
              <a:t>;</a:t>
            </a:r>
            <a:endParaRPr lang="kk-KZ" dirty="0" smtClean="0"/>
          </a:p>
          <a:p>
            <a:r>
              <a:rPr lang="ru-RU" dirty="0" err="1" smtClean="0"/>
              <a:t>Жетілдірілген</a:t>
            </a:r>
            <a:r>
              <a:rPr lang="ru-RU" dirty="0" smtClean="0"/>
              <a:t> </a:t>
            </a:r>
            <a:r>
              <a:rPr lang="ru-RU" dirty="0" err="1"/>
              <a:t>мүмкіндіктері</a:t>
            </a:r>
            <a:r>
              <a:rPr lang="ru-RU" dirty="0"/>
              <a:t> бар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өнімділігі</a:t>
            </a:r>
            <a:r>
              <a:rPr lang="ru-RU" dirty="0"/>
              <a:t> </a:t>
            </a:r>
            <a:r>
              <a:rPr lang="ru-RU" dirty="0" err="1"/>
              <a:t>жақсартылған</a:t>
            </a:r>
            <a:r>
              <a:rPr lang="ru-RU" dirty="0"/>
              <a:t> </a:t>
            </a:r>
            <a:r>
              <a:rPr lang="ru-RU" dirty="0" err="1"/>
              <a:t>жаңа</a:t>
            </a:r>
            <a:r>
              <a:rPr lang="ru-RU" dirty="0"/>
              <a:t> </a:t>
            </a:r>
            <a:r>
              <a:rPr lang="ru-RU" dirty="0" err="1"/>
              <a:t>модельдер</a:t>
            </a:r>
            <a:r>
              <a:rPr lang="ru-RU" dirty="0"/>
              <a:t> мен </a:t>
            </a:r>
            <a:r>
              <a:rPr lang="ru-RU" dirty="0" err="1"/>
              <a:t>алгоритмдер</a:t>
            </a:r>
            <a:r>
              <a:rPr lang="ru-RU" dirty="0"/>
              <a:t>, </a:t>
            </a:r>
            <a:r>
              <a:rPr lang="ru-RU" dirty="0" err="1"/>
              <a:t>аралық</a:t>
            </a:r>
            <a:r>
              <a:rPr lang="ru-RU" dirty="0"/>
              <a:t> </a:t>
            </a:r>
            <a:r>
              <a:rPr lang="ru-RU" dirty="0" err="1"/>
              <a:t>көріністерде</a:t>
            </a:r>
            <a:r>
              <a:rPr lang="ru-RU" dirty="0"/>
              <a:t> </a:t>
            </a:r>
            <a:r>
              <a:rPr lang="ru-RU" dirty="0" err="1"/>
              <a:t>икемді</a:t>
            </a:r>
            <a:r>
              <a:rPr lang="ru-RU" dirty="0"/>
              <a:t> </a:t>
            </a:r>
            <a:r>
              <a:rPr lang="ru-RU" dirty="0" err="1"/>
              <a:t>оқыту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Мәтін</a:t>
            </a:r>
            <a:r>
              <a:rPr lang="ru-RU" dirty="0" smtClean="0"/>
              <a:t> </a:t>
            </a:r>
            <a:r>
              <a:rPr lang="ru-RU" dirty="0" err="1" smtClean="0"/>
              <a:t>мәнді</a:t>
            </a:r>
            <a:r>
              <a:rPr lang="ru-RU" dirty="0" smtClean="0"/>
              <a:t> </a:t>
            </a:r>
            <a:r>
              <a:rPr lang="ru-RU" dirty="0" err="1"/>
              <a:t>қолдана</a:t>
            </a:r>
            <a:r>
              <a:rPr lang="ru-RU" dirty="0"/>
              <a:t> </a:t>
            </a:r>
            <a:r>
              <a:rPr lang="ru-RU" dirty="0" err="1"/>
              <a:t>отырып</a:t>
            </a:r>
            <a:r>
              <a:rPr lang="ru-RU" dirty="0"/>
              <a:t> </a:t>
            </a:r>
            <a:r>
              <a:rPr lang="ru-RU" dirty="0" err="1"/>
              <a:t>оқыту</a:t>
            </a:r>
            <a:r>
              <a:rPr lang="ru-RU" dirty="0"/>
              <a:t> </a:t>
            </a:r>
            <a:r>
              <a:rPr lang="ru-RU" dirty="0" err="1"/>
              <a:t>әдістері</a:t>
            </a:r>
            <a:r>
              <a:rPr lang="ru-RU" dirty="0"/>
              <a:t>, </a:t>
            </a:r>
            <a:r>
              <a:rPr lang="ru-RU" dirty="0" err="1"/>
              <a:t>жүйелеу</a:t>
            </a:r>
            <a:r>
              <a:rPr lang="ru-RU" dirty="0"/>
              <a:t> мен </a:t>
            </a:r>
            <a:r>
              <a:rPr lang="ru-RU" dirty="0" err="1"/>
              <a:t>оңтайландырудың</a:t>
            </a:r>
            <a:r>
              <a:rPr lang="ru-RU" dirty="0"/>
              <a:t> </a:t>
            </a:r>
            <a:r>
              <a:rPr lang="ru-RU" dirty="0" err="1"/>
              <a:t>жаңа</a:t>
            </a:r>
            <a:r>
              <a:rPr lang="ru-RU" dirty="0"/>
              <a:t> </a:t>
            </a:r>
            <a:r>
              <a:rPr lang="ru-RU" dirty="0" err="1"/>
              <a:t>әдістері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178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8448" y="118872"/>
            <a:ext cx="9601200" cy="720213"/>
          </a:xfrm>
        </p:spPr>
        <p:txBody>
          <a:bodyPr/>
          <a:lstStyle/>
          <a:p>
            <a:pPr algn="ctr"/>
            <a:r>
              <a:rPr lang="ru-RU" dirty="0" err="1"/>
              <a:t>Векторлық</a:t>
            </a:r>
            <a:r>
              <a:rPr lang="ru-RU" dirty="0"/>
              <a:t> </a:t>
            </a:r>
            <a:r>
              <a:rPr lang="ru-RU" dirty="0" err="1"/>
              <a:t>көрініс</a:t>
            </a:r>
            <a:r>
              <a:rPr lang="ru-RU" dirty="0"/>
              <a:t> (</a:t>
            </a:r>
            <a:r>
              <a:rPr lang="en-US" dirty="0"/>
              <a:t>text </a:t>
            </a:r>
            <a:r>
              <a:rPr lang="en-US" dirty="0" err="1"/>
              <a:t>embeddings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95754" y="1484671"/>
            <a:ext cx="9777046" cy="4763729"/>
          </a:xfrm>
        </p:spPr>
        <p:txBody>
          <a:bodyPr/>
          <a:lstStyle/>
          <a:p>
            <a:r>
              <a:rPr lang="ru-RU" b="1" dirty="0" err="1"/>
              <a:t>Векторлық</a:t>
            </a:r>
            <a:r>
              <a:rPr lang="ru-RU" b="1" dirty="0"/>
              <a:t> </a:t>
            </a:r>
            <a:r>
              <a:rPr lang="ru-RU" b="1" dirty="0" err="1"/>
              <a:t>көрініс-мәні</a:t>
            </a:r>
            <a:r>
              <a:rPr lang="ru-RU" b="1" dirty="0"/>
              <a:t> бар </a:t>
            </a:r>
            <a:r>
              <a:rPr lang="ru-RU" b="1" dirty="0" err="1"/>
              <a:t>векторлар</a:t>
            </a:r>
            <a:r>
              <a:rPr lang="ru-RU" b="1" dirty="0"/>
              <a:t> </a:t>
            </a:r>
            <a:r>
              <a:rPr lang="ru-RU" b="1" dirty="0" err="1"/>
              <a:t>сияқты</a:t>
            </a:r>
            <a:r>
              <a:rPr lang="ru-RU" b="1" dirty="0"/>
              <a:t> </a:t>
            </a:r>
            <a:r>
              <a:rPr lang="ru-RU" b="1" dirty="0" err="1"/>
              <a:t>жолдарды</a:t>
            </a:r>
            <a:r>
              <a:rPr lang="ru-RU" b="1" dirty="0"/>
              <a:t> </a:t>
            </a:r>
            <a:r>
              <a:rPr lang="ru-RU" b="1" dirty="0" err="1"/>
              <a:t>бейнелеу</a:t>
            </a:r>
            <a:r>
              <a:rPr lang="ru-RU" b="1" dirty="0"/>
              <a:t> </a:t>
            </a:r>
            <a:r>
              <a:rPr lang="ru-RU" b="1" dirty="0" err="1"/>
              <a:t>әдісі</a:t>
            </a:r>
            <a:r>
              <a:rPr lang="ru-RU" b="1" dirty="0"/>
              <a:t>. </a:t>
            </a:r>
            <a:endParaRPr lang="ru-RU" b="1" dirty="0" smtClean="0"/>
          </a:p>
          <a:p>
            <a:r>
              <a:rPr lang="ru-RU" b="1" dirty="0" err="1" smtClean="0"/>
              <a:t>Тығыз</a:t>
            </a:r>
            <a:r>
              <a:rPr lang="ru-RU" b="1" dirty="0" smtClean="0"/>
              <a:t>()плотный </a:t>
            </a:r>
            <a:r>
              <a:rPr lang="ru-RU" b="1" dirty="0"/>
              <a:t>вектор (</a:t>
            </a:r>
            <a:r>
              <a:rPr lang="en-US" b="1" dirty="0" err="1"/>
              <a:t>densevector</a:t>
            </a:r>
            <a:r>
              <a:rPr lang="en-US" b="1" dirty="0"/>
              <a:t>) </a:t>
            </a:r>
            <a:r>
              <a:rPr lang="ru-RU" b="1" dirty="0" err="1"/>
              <a:t>әр</a:t>
            </a:r>
            <a:r>
              <a:rPr lang="ru-RU" b="1" dirty="0"/>
              <a:t> </a:t>
            </a:r>
            <a:r>
              <a:rPr lang="ru-RU" b="1" dirty="0" err="1"/>
              <a:t>сөз</a:t>
            </a:r>
            <a:r>
              <a:rPr lang="ru-RU" b="1" dirty="0"/>
              <a:t> </a:t>
            </a:r>
            <a:r>
              <a:rPr lang="ru-RU" b="1" dirty="0" err="1"/>
              <a:t>үшін</a:t>
            </a:r>
            <a:r>
              <a:rPr lang="ru-RU" b="1" dirty="0"/>
              <a:t> </a:t>
            </a:r>
            <a:r>
              <a:rPr lang="ru-RU" b="1" dirty="0" err="1"/>
              <a:t>ұқсас</a:t>
            </a:r>
            <a:r>
              <a:rPr lang="ru-RU" b="1" dirty="0"/>
              <a:t> контексте </a:t>
            </a:r>
            <a:r>
              <a:rPr lang="ru-RU" b="1" dirty="0" err="1"/>
              <a:t>кездесетін</a:t>
            </a:r>
            <a:r>
              <a:rPr lang="ru-RU" b="1" dirty="0"/>
              <a:t> </a:t>
            </a:r>
            <a:r>
              <a:rPr lang="ru-RU" b="1" dirty="0" err="1"/>
              <a:t>сөздер</a:t>
            </a:r>
            <a:r>
              <a:rPr lang="ru-RU" b="1" dirty="0"/>
              <a:t> </a:t>
            </a:r>
            <a:r>
              <a:rPr lang="ru-RU" b="1" dirty="0" err="1"/>
              <a:t>ұқсас</a:t>
            </a:r>
            <a:r>
              <a:rPr lang="ru-RU" b="1" dirty="0"/>
              <a:t> </a:t>
            </a:r>
            <a:r>
              <a:rPr lang="ru-RU" b="1" dirty="0" err="1"/>
              <a:t>векторларға</a:t>
            </a:r>
            <a:r>
              <a:rPr lang="ru-RU" b="1" dirty="0"/>
              <a:t> </a:t>
            </a:r>
            <a:r>
              <a:rPr lang="ru-RU" b="1" dirty="0" err="1"/>
              <a:t>ие</a:t>
            </a:r>
            <a:r>
              <a:rPr lang="ru-RU" b="1" dirty="0"/>
              <a:t> </a:t>
            </a:r>
            <a:r>
              <a:rPr lang="ru-RU" b="1" dirty="0" err="1"/>
              <a:t>болатындай</a:t>
            </a:r>
            <a:r>
              <a:rPr lang="ru-RU" b="1" dirty="0"/>
              <a:t> </a:t>
            </a:r>
            <a:r>
              <a:rPr lang="ru-RU" b="1" dirty="0" err="1"/>
              <a:t>етіп</a:t>
            </a:r>
            <a:r>
              <a:rPr lang="ru-RU" b="1" dirty="0"/>
              <a:t> </a:t>
            </a:r>
            <a:r>
              <a:rPr lang="ru-RU" b="1" dirty="0" err="1" smtClean="0"/>
              <a:t>жасалады</a:t>
            </a:r>
            <a:r>
              <a:rPr lang="ru-RU" b="1" dirty="0" smtClean="0"/>
              <a:t>.</a:t>
            </a:r>
          </a:p>
          <a:p>
            <a:r>
              <a:rPr lang="ru-RU" b="1" dirty="0" err="1" smtClean="0"/>
              <a:t>Векторлық</a:t>
            </a:r>
            <a:r>
              <a:rPr lang="ru-RU" b="1" dirty="0" smtClean="0"/>
              <a:t> </a:t>
            </a:r>
            <a:r>
              <a:rPr lang="ru-RU" b="1" dirty="0" err="1"/>
              <a:t>көрініс</a:t>
            </a:r>
            <a:r>
              <a:rPr lang="ru-RU" b="1" dirty="0"/>
              <a:t> </a:t>
            </a:r>
            <a:r>
              <a:rPr lang="ru-RU" b="1" dirty="0" err="1"/>
              <a:t>көптеген</a:t>
            </a:r>
            <a:r>
              <a:rPr lang="ru-RU" b="1" dirty="0"/>
              <a:t> </a:t>
            </a:r>
            <a:r>
              <a:rPr lang="en-US" b="1" dirty="0"/>
              <a:t>NLP </a:t>
            </a:r>
            <a:r>
              <a:rPr lang="ru-RU" b="1" dirty="0" err="1"/>
              <a:t>тапсырмаларының</a:t>
            </a:r>
            <a:r>
              <a:rPr lang="ru-RU" b="1" dirty="0"/>
              <a:t> </a:t>
            </a:r>
            <a:r>
              <a:rPr lang="ru-RU" b="1" dirty="0" err="1"/>
              <a:t>бастапқы</a:t>
            </a:r>
            <a:r>
              <a:rPr lang="ru-RU" b="1" dirty="0"/>
              <a:t> </a:t>
            </a:r>
            <a:r>
              <a:rPr lang="ru-RU" b="1" dirty="0" err="1"/>
              <a:t>нүктесі</a:t>
            </a:r>
            <a:r>
              <a:rPr lang="ru-RU" b="1" dirty="0"/>
              <a:t> </a:t>
            </a:r>
            <a:r>
              <a:rPr lang="ru-RU" b="1" dirty="0" err="1"/>
              <a:t>болып</a:t>
            </a:r>
            <a:r>
              <a:rPr lang="ru-RU" b="1" dirty="0"/>
              <a:t> </a:t>
            </a:r>
            <a:r>
              <a:rPr lang="ru-RU" b="1" dirty="0" err="1"/>
              <a:t>саналады</a:t>
            </a:r>
            <a:r>
              <a:rPr lang="ru-RU" b="1" dirty="0"/>
              <a:t> </a:t>
            </a:r>
            <a:r>
              <a:rPr lang="ru-RU" b="1" dirty="0" err="1"/>
              <a:t>және</a:t>
            </a:r>
            <a:r>
              <a:rPr lang="ru-RU" b="1" dirty="0"/>
              <a:t> </a:t>
            </a:r>
            <a:r>
              <a:rPr lang="ru-RU" b="1" dirty="0" err="1"/>
              <a:t>терең</a:t>
            </a:r>
            <a:r>
              <a:rPr lang="ru-RU" b="1" dirty="0"/>
              <a:t> </a:t>
            </a:r>
            <a:r>
              <a:rPr lang="ru-RU" b="1" dirty="0" err="1"/>
              <a:t>оқуды</a:t>
            </a:r>
            <a:r>
              <a:rPr lang="ru-RU" b="1" dirty="0"/>
              <a:t> </a:t>
            </a:r>
            <a:r>
              <a:rPr lang="ru-RU" b="1" dirty="0" err="1"/>
              <a:t>кішкентай</a:t>
            </a:r>
            <a:r>
              <a:rPr lang="ru-RU" b="1" dirty="0"/>
              <a:t> </a:t>
            </a:r>
            <a:r>
              <a:rPr lang="ru-RU" b="1" dirty="0" err="1"/>
              <a:t>датасеттерде</a:t>
            </a:r>
            <a:r>
              <a:rPr lang="ru-RU" b="1" dirty="0"/>
              <a:t> </a:t>
            </a:r>
            <a:r>
              <a:rPr lang="ru-RU" b="1" dirty="0" err="1"/>
              <a:t>тиімді</a:t>
            </a:r>
            <a:r>
              <a:rPr lang="ru-RU" b="1" dirty="0"/>
              <a:t> </a:t>
            </a:r>
            <a:r>
              <a:rPr lang="ru-RU" b="1" dirty="0" err="1"/>
              <a:t>етеді</a:t>
            </a:r>
            <a:r>
              <a:rPr lang="ru-RU" b="1" dirty="0" smtClean="0"/>
              <a:t>.</a:t>
            </a:r>
          </a:p>
          <a:p>
            <a:r>
              <a:rPr lang="en-US" b="1" dirty="0" smtClean="0"/>
              <a:t>Google </a:t>
            </a:r>
            <a:r>
              <a:rPr lang="en-US" b="1" dirty="0"/>
              <a:t>(</a:t>
            </a:r>
            <a:r>
              <a:rPr lang="en-US" b="1" dirty="0" err="1"/>
              <a:t>Mikolov</a:t>
            </a:r>
            <a:r>
              <a:rPr lang="en-US" b="1" dirty="0"/>
              <a:t>) Stanford (Pennington, </a:t>
            </a:r>
            <a:r>
              <a:rPr lang="en-US" b="1" dirty="0" err="1"/>
              <a:t>Socher</a:t>
            </a:r>
            <a:r>
              <a:rPr lang="en-US" b="1" dirty="0"/>
              <a:t>, Manning) </a:t>
            </a:r>
            <a:r>
              <a:rPr lang="ru-RU" b="1" dirty="0" err="1"/>
              <a:t>жасаған</a:t>
            </a:r>
            <a:r>
              <a:rPr lang="ru-RU" b="1" dirty="0"/>
              <a:t> </a:t>
            </a:r>
            <a:r>
              <a:rPr lang="en-US" b="1" dirty="0"/>
              <a:t>Word2vec </a:t>
            </a:r>
            <a:r>
              <a:rPr lang="ru-RU" b="1" dirty="0" err="1"/>
              <a:t>және</a:t>
            </a:r>
            <a:r>
              <a:rPr lang="ru-RU" b="1" dirty="0"/>
              <a:t> </a:t>
            </a:r>
            <a:r>
              <a:rPr lang="en-US" b="1" dirty="0" err="1"/>
              <a:t>GloVe</a:t>
            </a:r>
            <a:r>
              <a:rPr lang="en-US" b="1" dirty="0"/>
              <a:t> </a:t>
            </a:r>
            <a:r>
              <a:rPr lang="ru-RU" b="1" dirty="0" err="1"/>
              <a:t>векторлық</a:t>
            </a:r>
            <a:r>
              <a:rPr lang="ru-RU" b="1" dirty="0"/>
              <a:t> </a:t>
            </a:r>
            <a:r>
              <a:rPr lang="ru-RU" b="1" dirty="0" err="1"/>
              <a:t>көріністерінің</a:t>
            </a:r>
            <a:r>
              <a:rPr lang="ru-RU" b="1" dirty="0"/>
              <a:t> </a:t>
            </a:r>
            <a:r>
              <a:rPr lang="ru-RU" b="1" dirty="0" err="1"/>
              <a:t>әдістері</a:t>
            </a:r>
            <a:r>
              <a:rPr lang="ru-RU" b="1" dirty="0"/>
              <a:t> </a:t>
            </a:r>
            <a:r>
              <a:rPr lang="ru-RU" b="1" dirty="0" err="1"/>
              <a:t>сәйкесінше</a:t>
            </a:r>
            <a:r>
              <a:rPr lang="ru-RU" b="1" dirty="0"/>
              <a:t> </a:t>
            </a:r>
            <a:r>
              <a:rPr lang="ru-RU" b="1" dirty="0" err="1"/>
              <a:t>танымал</a:t>
            </a:r>
            <a:r>
              <a:rPr lang="ru-RU" b="1" dirty="0"/>
              <a:t> </a:t>
            </a:r>
            <a:r>
              <a:rPr lang="ru-RU" b="1" dirty="0" err="1"/>
              <a:t>және</a:t>
            </a:r>
            <a:r>
              <a:rPr lang="ru-RU" b="1" dirty="0"/>
              <a:t> </a:t>
            </a:r>
            <a:r>
              <a:rPr lang="en-US" b="1" dirty="0"/>
              <a:t>NLP </a:t>
            </a:r>
            <a:r>
              <a:rPr lang="ru-RU" b="1" dirty="0" err="1"/>
              <a:t>тапсырмалары</a:t>
            </a:r>
            <a:r>
              <a:rPr lang="ru-RU" b="1" dirty="0"/>
              <a:t> </a:t>
            </a:r>
            <a:r>
              <a:rPr lang="ru-RU" b="1" dirty="0" err="1"/>
              <a:t>үшін</a:t>
            </a:r>
            <a:r>
              <a:rPr lang="ru-RU" b="1" dirty="0"/>
              <a:t> </a:t>
            </a:r>
            <a:r>
              <a:rPr lang="ru-RU" b="1" dirty="0" err="1"/>
              <a:t>жиі</a:t>
            </a:r>
            <a:r>
              <a:rPr lang="ru-RU" b="1" dirty="0"/>
              <a:t> </a:t>
            </a:r>
            <a:r>
              <a:rPr lang="ru-RU" b="1" dirty="0" err="1"/>
              <a:t>қолданылады</a:t>
            </a:r>
            <a:r>
              <a:rPr lang="ru-RU" b="1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535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9913" y="411480"/>
            <a:ext cx="9601200" cy="720213"/>
          </a:xfrm>
        </p:spPr>
        <p:txBody>
          <a:bodyPr/>
          <a:lstStyle/>
          <a:p>
            <a:pPr algn="ctr"/>
            <a:r>
              <a:rPr lang="en-US" dirty="0" smtClean="0"/>
              <a:t>Word2Vec</a:t>
            </a:r>
            <a:endParaRPr lang="ru-RU" dirty="0"/>
          </a:p>
        </p:txBody>
      </p:sp>
      <p:pic>
        <p:nvPicPr>
          <p:cNvPr id="1026" name="Picture 2" descr="векторное представление NLP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3552" y="1664208"/>
            <a:ext cx="6981698" cy="2449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kipgram NL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0519" y="4456317"/>
            <a:ext cx="4761865" cy="2247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60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Машиналық</a:t>
            </a:r>
            <a:r>
              <a:rPr lang="ru-RU" dirty="0" smtClean="0"/>
              <a:t> </a:t>
            </a:r>
            <a:r>
              <a:rPr lang="ru-RU" dirty="0" err="1" smtClean="0"/>
              <a:t>аударма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3014" y="1484671"/>
            <a:ext cx="10886753" cy="5514006"/>
          </a:xfrm>
        </p:spPr>
        <p:txBody>
          <a:bodyPr/>
          <a:lstStyle/>
          <a:p>
            <a:r>
              <a:rPr lang="ru-RU" sz="2000" b="1" dirty="0" err="1"/>
              <a:t>Машиналық</a:t>
            </a:r>
            <a:r>
              <a:rPr lang="ru-RU" sz="2000" b="1" dirty="0"/>
              <a:t> </a:t>
            </a:r>
            <a:r>
              <a:rPr lang="ru-RU" sz="2000" b="1" dirty="0" err="1"/>
              <a:t>аударма</a:t>
            </a:r>
            <a:r>
              <a:rPr lang="ru-RU" sz="2000" b="1" dirty="0"/>
              <a:t> (</a:t>
            </a:r>
            <a:r>
              <a:rPr lang="en-US" sz="2000" b="1" dirty="0"/>
              <a:t>Machine translation) — </a:t>
            </a:r>
            <a:r>
              <a:rPr lang="ru-RU" sz="2000" b="1" dirty="0" err="1"/>
              <a:t>бір</a:t>
            </a:r>
            <a:r>
              <a:rPr lang="ru-RU" sz="2000" b="1" dirty="0"/>
              <a:t> </a:t>
            </a:r>
            <a:r>
              <a:rPr lang="ru-RU" sz="2000" b="1" dirty="0" err="1"/>
              <a:t>табиғи</a:t>
            </a:r>
            <a:r>
              <a:rPr lang="ru-RU" sz="2000" b="1" dirty="0"/>
              <a:t> </a:t>
            </a:r>
            <a:r>
              <a:rPr lang="ru-RU" sz="2000" b="1" dirty="0" err="1"/>
              <a:t>тілдегі</a:t>
            </a:r>
            <a:r>
              <a:rPr lang="ru-RU" sz="2000" b="1" dirty="0"/>
              <a:t> </a:t>
            </a:r>
            <a:r>
              <a:rPr lang="ru-RU" sz="2000" b="1" dirty="0" err="1"/>
              <a:t>мәтінді</a:t>
            </a:r>
            <a:r>
              <a:rPr lang="ru-RU" sz="2000" b="1" dirty="0"/>
              <a:t> </a:t>
            </a:r>
            <a:r>
              <a:rPr lang="ru-RU" sz="2000" b="1" dirty="0" err="1"/>
              <a:t>мазмұны</a:t>
            </a:r>
            <a:r>
              <a:rPr lang="ru-RU" sz="2000" b="1" dirty="0"/>
              <a:t> </a:t>
            </a:r>
            <a:r>
              <a:rPr lang="ru-RU" sz="2000" b="1" dirty="0" err="1"/>
              <a:t>жағынан</a:t>
            </a:r>
            <a:r>
              <a:rPr lang="ru-RU" sz="2000" b="1" dirty="0"/>
              <a:t> </a:t>
            </a:r>
            <a:r>
              <a:rPr lang="ru-RU" sz="2000" b="1" dirty="0" err="1"/>
              <a:t>басқа</a:t>
            </a:r>
            <a:r>
              <a:rPr lang="ru-RU" sz="2000" b="1" dirty="0"/>
              <a:t> </a:t>
            </a:r>
            <a:r>
              <a:rPr lang="ru-RU" sz="2000" b="1" dirty="0" err="1"/>
              <a:t>тілдегі</a:t>
            </a:r>
            <a:r>
              <a:rPr lang="ru-RU" sz="2000" b="1" dirty="0"/>
              <a:t> </a:t>
            </a:r>
            <a:r>
              <a:rPr lang="ru-RU" sz="2000" b="1" dirty="0" err="1"/>
              <a:t>мәтінге</a:t>
            </a:r>
            <a:r>
              <a:rPr lang="ru-RU" sz="2000" b="1" dirty="0"/>
              <a:t> </a:t>
            </a:r>
            <a:r>
              <a:rPr lang="ru-RU" sz="2000" b="1" dirty="0" err="1"/>
              <a:t>түрлендіру</a:t>
            </a:r>
            <a:r>
              <a:rPr lang="ru-RU" sz="2000" b="1" dirty="0"/>
              <a:t>. </a:t>
            </a:r>
            <a:r>
              <a:rPr lang="ru-RU" sz="2000" b="1" dirty="0" err="1"/>
              <a:t>Бұл</a:t>
            </a:r>
            <a:r>
              <a:rPr lang="ru-RU" sz="2000" b="1" dirty="0"/>
              <a:t> </a:t>
            </a:r>
            <a:r>
              <a:rPr lang="ru-RU" sz="2000" b="1" dirty="0" err="1"/>
              <a:t>бағдарламаны</a:t>
            </a:r>
            <a:r>
              <a:rPr lang="ru-RU" sz="2000" b="1" dirty="0"/>
              <a:t> </a:t>
            </a:r>
            <a:r>
              <a:rPr lang="ru-RU" sz="2000" b="1" dirty="0" err="1"/>
              <a:t>немесе</a:t>
            </a:r>
            <a:r>
              <a:rPr lang="ru-RU" sz="2000" b="1" dirty="0"/>
              <a:t> </a:t>
            </a:r>
            <a:r>
              <a:rPr lang="ru-RU" sz="2000" b="1" dirty="0" err="1"/>
              <a:t>машинаны</a:t>
            </a:r>
            <a:r>
              <a:rPr lang="ru-RU" sz="2000" b="1" dirty="0"/>
              <a:t> </a:t>
            </a:r>
            <a:r>
              <a:rPr lang="ru-RU" sz="2000" b="1" dirty="0" err="1"/>
              <a:t>адамның</a:t>
            </a:r>
            <a:r>
              <a:rPr lang="ru-RU" sz="2000" b="1" dirty="0"/>
              <a:t> </a:t>
            </a:r>
            <a:r>
              <a:rPr lang="ru-RU" sz="2000" b="1" dirty="0" err="1"/>
              <a:t>қатысуынсыз</a:t>
            </a:r>
            <a:r>
              <a:rPr lang="ru-RU" sz="2000" b="1" dirty="0"/>
              <a:t> </a:t>
            </a:r>
            <a:r>
              <a:rPr lang="ru-RU" sz="2000" b="1" dirty="0" err="1"/>
              <a:t>жасайды</a:t>
            </a:r>
            <a:r>
              <a:rPr lang="ru-RU" sz="2000" b="1" dirty="0" smtClean="0"/>
              <a:t>.</a:t>
            </a:r>
          </a:p>
          <a:p>
            <a:r>
              <a:rPr lang="en-US" sz="2000" b="1" dirty="0" smtClean="0"/>
              <a:t>Google </a:t>
            </a:r>
            <a:r>
              <a:rPr lang="en-US" sz="2000" b="1" dirty="0"/>
              <a:t>Translate </a:t>
            </a:r>
            <a:r>
              <a:rPr lang="ru-RU" sz="2000" b="1" dirty="0" err="1"/>
              <a:t>күніне</a:t>
            </a:r>
            <a:r>
              <a:rPr lang="ru-RU" sz="2000" b="1" dirty="0"/>
              <a:t> 100 миллиард </a:t>
            </a:r>
            <a:r>
              <a:rPr lang="ru-RU" sz="2000" b="1" dirty="0" err="1"/>
              <a:t>сөз</a:t>
            </a:r>
            <a:r>
              <a:rPr lang="ru-RU" sz="2000" b="1" dirty="0"/>
              <a:t> </a:t>
            </a:r>
            <a:r>
              <a:rPr lang="ru-RU" sz="2000" b="1" dirty="0" err="1"/>
              <a:t>аударады</a:t>
            </a:r>
            <a:r>
              <a:rPr lang="ru-RU" sz="2000" b="1" dirty="0" smtClean="0"/>
              <a:t>.</a:t>
            </a:r>
          </a:p>
          <a:p>
            <a:r>
              <a:rPr lang="en-US" sz="2000" b="1" dirty="0" smtClean="0"/>
              <a:t>Facebook </a:t>
            </a:r>
            <a:r>
              <a:rPr lang="ru-RU" sz="2000" b="1" dirty="0" err="1"/>
              <a:t>тілдік</a:t>
            </a:r>
            <a:r>
              <a:rPr lang="ru-RU" sz="2000" b="1" dirty="0"/>
              <a:t> </a:t>
            </a:r>
            <a:r>
              <a:rPr lang="ru-RU" sz="2000" b="1" dirty="0" err="1"/>
              <a:t>кедергілерді</a:t>
            </a:r>
            <a:r>
              <a:rPr lang="ru-RU" sz="2000" b="1" dirty="0"/>
              <a:t> </a:t>
            </a:r>
            <a:r>
              <a:rPr lang="ru-RU" sz="2000" b="1" dirty="0" err="1"/>
              <a:t>жою</a:t>
            </a:r>
            <a:r>
              <a:rPr lang="ru-RU" sz="2000" b="1" dirty="0"/>
              <a:t> </a:t>
            </a:r>
            <a:r>
              <a:rPr lang="ru-RU" sz="2000" b="1" dirty="0" err="1"/>
              <a:t>және</a:t>
            </a:r>
            <a:r>
              <a:rPr lang="ru-RU" sz="2000" b="1" dirty="0"/>
              <a:t> </a:t>
            </a:r>
            <a:r>
              <a:rPr lang="ru-RU" sz="2000" b="1" dirty="0" err="1"/>
              <a:t>әлемнің</a:t>
            </a:r>
            <a:r>
              <a:rPr lang="ru-RU" sz="2000" b="1" dirty="0"/>
              <a:t> </a:t>
            </a:r>
            <a:r>
              <a:rPr lang="ru-RU" sz="2000" b="1" dirty="0" err="1"/>
              <a:t>әртүрлі</a:t>
            </a:r>
            <a:r>
              <a:rPr lang="ru-RU" sz="2000" b="1" dirty="0"/>
              <a:t> </a:t>
            </a:r>
            <a:r>
              <a:rPr lang="ru-RU" sz="2000" b="1" dirty="0" err="1"/>
              <a:t>бөліктеріндегі</a:t>
            </a:r>
            <a:r>
              <a:rPr lang="ru-RU" sz="2000" b="1" dirty="0"/>
              <a:t> </a:t>
            </a:r>
            <a:r>
              <a:rPr lang="ru-RU" sz="2000" b="1" dirty="0" err="1"/>
              <a:t>адамдарға</a:t>
            </a:r>
            <a:r>
              <a:rPr lang="ru-RU" sz="2000" b="1" dirty="0"/>
              <a:t> </a:t>
            </a:r>
            <a:r>
              <a:rPr lang="ru-RU" sz="2000" b="1" dirty="0" err="1"/>
              <a:t>бір-бірімен</a:t>
            </a:r>
            <a:r>
              <a:rPr lang="ru-RU" sz="2000" b="1" dirty="0"/>
              <a:t> </a:t>
            </a:r>
            <a:r>
              <a:rPr lang="ru-RU" sz="2000" b="1" dirty="0" err="1"/>
              <a:t>сөйлесуге</a:t>
            </a:r>
            <a:r>
              <a:rPr lang="ru-RU" sz="2000" b="1" dirty="0"/>
              <a:t> </a:t>
            </a:r>
            <a:r>
              <a:rPr lang="ru-RU" sz="2000" b="1" dirty="0" err="1"/>
              <a:t>мүмкіндік</a:t>
            </a:r>
            <a:r>
              <a:rPr lang="ru-RU" sz="2000" b="1" dirty="0"/>
              <a:t> беру </a:t>
            </a:r>
            <a:r>
              <a:rPr lang="ru-RU" sz="2000" b="1" dirty="0" err="1"/>
              <a:t>үшін</a:t>
            </a:r>
            <a:r>
              <a:rPr lang="ru-RU" sz="2000" b="1" dirty="0"/>
              <a:t> </a:t>
            </a:r>
            <a:r>
              <a:rPr lang="ru-RU" sz="2000" b="1" dirty="0" err="1"/>
              <a:t>хабарламалар</a:t>
            </a:r>
            <a:r>
              <a:rPr lang="ru-RU" sz="2000" b="1" dirty="0"/>
              <a:t> мен </a:t>
            </a:r>
            <a:r>
              <a:rPr lang="ru-RU" sz="2000" b="1" dirty="0" err="1"/>
              <a:t>түсініктемелердегі</a:t>
            </a:r>
            <a:r>
              <a:rPr lang="ru-RU" sz="2000" b="1" dirty="0"/>
              <a:t> </a:t>
            </a:r>
            <a:r>
              <a:rPr lang="ru-RU" sz="2000" b="1" dirty="0" err="1"/>
              <a:t>мәтіндерді</a:t>
            </a:r>
            <a:r>
              <a:rPr lang="ru-RU" sz="2000" b="1" dirty="0"/>
              <a:t> </a:t>
            </a:r>
            <a:r>
              <a:rPr lang="ru-RU" sz="2000" b="1" dirty="0" err="1"/>
              <a:t>автоматты</a:t>
            </a:r>
            <a:r>
              <a:rPr lang="ru-RU" sz="2000" b="1" dirty="0"/>
              <a:t> </a:t>
            </a:r>
            <a:r>
              <a:rPr lang="ru-RU" sz="2000" b="1" dirty="0" err="1"/>
              <a:t>түрде</a:t>
            </a:r>
            <a:r>
              <a:rPr lang="ru-RU" sz="2000" b="1" dirty="0"/>
              <a:t> </a:t>
            </a:r>
            <a:r>
              <a:rPr lang="ru-RU" sz="2000" b="1" dirty="0" err="1"/>
              <a:t>аудару</a:t>
            </a:r>
            <a:r>
              <a:rPr lang="ru-RU" sz="2000" b="1" dirty="0"/>
              <a:t> </a:t>
            </a:r>
            <a:r>
              <a:rPr lang="ru-RU" sz="2000" b="1" dirty="0" err="1"/>
              <a:t>үшін</a:t>
            </a:r>
            <a:r>
              <a:rPr lang="ru-RU" sz="2000" b="1" dirty="0"/>
              <a:t> </a:t>
            </a:r>
            <a:r>
              <a:rPr lang="ru-RU" sz="2000" b="1" dirty="0" err="1"/>
              <a:t>машиналық</a:t>
            </a:r>
            <a:r>
              <a:rPr lang="ru-RU" sz="2000" b="1" dirty="0"/>
              <a:t> </a:t>
            </a:r>
            <a:r>
              <a:rPr lang="ru-RU" sz="2000" b="1" dirty="0" err="1"/>
              <a:t>аударманы</a:t>
            </a:r>
            <a:r>
              <a:rPr lang="ru-RU" sz="2000" b="1" dirty="0"/>
              <a:t> </a:t>
            </a:r>
            <a:r>
              <a:rPr lang="ru-RU" sz="2000" b="1" dirty="0" err="1"/>
              <a:t>қолданады</a:t>
            </a:r>
            <a:r>
              <a:rPr lang="ru-RU" sz="2000" b="1" dirty="0" smtClean="0"/>
              <a:t>.</a:t>
            </a:r>
          </a:p>
          <a:p>
            <a:r>
              <a:rPr lang="en-US" sz="2000" b="1" dirty="0" smtClean="0"/>
              <a:t>eBay </a:t>
            </a:r>
            <a:r>
              <a:rPr lang="ru-RU" sz="2000" b="1" dirty="0" err="1"/>
              <a:t>трансшекаралық</a:t>
            </a:r>
            <a:r>
              <a:rPr lang="ru-RU" sz="2000" b="1" dirty="0"/>
              <a:t> </a:t>
            </a:r>
            <a:r>
              <a:rPr lang="ru-RU" sz="2000" b="1" dirty="0" err="1"/>
              <a:t>сауданы</a:t>
            </a:r>
            <a:r>
              <a:rPr lang="ru-RU" sz="2000" b="1" dirty="0"/>
              <a:t> </a:t>
            </a:r>
            <a:r>
              <a:rPr lang="ru-RU" sz="2000" b="1" dirty="0" err="1"/>
              <a:t>жүзеге</a:t>
            </a:r>
            <a:r>
              <a:rPr lang="ru-RU" sz="2000" b="1" dirty="0"/>
              <a:t> </a:t>
            </a:r>
            <a:r>
              <a:rPr lang="ru-RU" sz="2000" b="1" dirty="0" err="1"/>
              <a:t>асыру</a:t>
            </a:r>
            <a:r>
              <a:rPr lang="ru-RU" sz="2000" b="1" dirty="0"/>
              <a:t> </a:t>
            </a:r>
            <a:r>
              <a:rPr lang="ru-RU" sz="2000" b="1" dirty="0" err="1"/>
              <a:t>және</a:t>
            </a:r>
            <a:r>
              <a:rPr lang="ru-RU" sz="2000" b="1" dirty="0"/>
              <a:t> </a:t>
            </a:r>
            <a:r>
              <a:rPr lang="ru-RU" sz="2000" b="1" dirty="0" err="1"/>
              <a:t>әртүрлі</a:t>
            </a:r>
            <a:r>
              <a:rPr lang="ru-RU" sz="2000" b="1" dirty="0"/>
              <a:t> </a:t>
            </a:r>
            <a:r>
              <a:rPr lang="ru-RU" sz="2000" b="1" dirty="0" err="1"/>
              <a:t>елдердің</a:t>
            </a:r>
            <a:r>
              <a:rPr lang="ru-RU" sz="2000" b="1" dirty="0"/>
              <a:t> </a:t>
            </a:r>
            <a:r>
              <a:rPr lang="ru-RU" sz="2000" b="1" dirty="0" err="1"/>
              <a:t>сатып</a:t>
            </a:r>
            <a:r>
              <a:rPr lang="ru-RU" sz="2000" b="1" dirty="0"/>
              <a:t> </a:t>
            </a:r>
            <a:r>
              <a:rPr lang="ru-RU" sz="2000" b="1" dirty="0" err="1"/>
              <a:t>алушылары</a:t>
            </a:r>
            <a:r>
              <a:rPr lang="ru-RU" sz="2000" b="1" dirty="0"/>
              <a:t> мен </a:t>
            </a:r>
            <a:r>
              <a:rPr lang="ru-RU" sz="2000" b="1" dirty="0" err="1"/>
              <a:t>сатушыларын</a:t>
            </a:r>
            <a:r>
              <a:rPr lang="ru-RU" sz="2000" b="1" dirty="0"/>
              <a:t> </a:t>
            </a:r>
            <a:r>
              <a:rPr lang="ru-RU" sz="2000" b="1" dirty="0" err="1"/>
              <a:t>байланыстыру</a:t>
            </a:r>
            <a:r>
              <a:rPr lang="ru-RU" sz="2000" b="1" dirty="0"/>
              <a:t> </a:t>
            </a:r>
            <a:r>
              <a:rPr lang="ru-RU" sz="2000" b="1" dirty="0" err="1"/>
              <a:t>үшін</a:t>
            </a:r>
            <a:r>
              <a:rPr lang="ru-RU" sz="2000" b="1" dirty="0"/>
              <a:t> </a:t>
            </a:r>
            <a:r>
              <a:rPr lang="ru-RU" sz="2000" b="1" dirty="0" err="1"/>
              <a:t>машиналық</a:t>
            </a:r>
            <a:r>
              <a:rPr lang="ru-RU" sz="2000" b="1" dirty="0"/>
              <a:t> </a:t>
            </a:r>
            <a:r>
              <a:rPr lang="ru-RU" sz="2000" b="1" dirty="0" err="1"/>
              <a:t>аударма</a:t>
            </a:r>
            <a:r>
              <a:rPr lang="ru-RU" sz="2000" b="1" dirty="0"/>
              <a:t> </a:t>
            </a:r>
            <a:r>
              <a:rPr lang="ru-RU" sz="2000" b="1" dirty="0" err="1"/>
              <a:t>технологиясын</a:t>
            </a:r>
            <a:r>
              <a:rPr lang="ru-RU" sz="2000" b="1" dirty="0"/>
              <a:t> </a:t>
            </a:r>
            <a:r>
              <a:rPr lang="ru-RU" sz="2000" b="1" dirty="0" err="1"/>
              <a:t>қолданады</a:t>
            </a:r>
            <a:r>
              <a:rPr lang="ru-RU" sz="2000" b="1" dirty="0" smtClean="0"/>
              <a:t>.</a:t>
            </a:r>
          </a:p>
          <a:p>
            <a:r>
              <a:rPr lang="ru-RU" sz="2000" b="1" dirty="0" smtClean="0"/>
              <a:t>Майкрософт </a:t>
            </a:r>
            <a:r>
              <a:rPr lang="ru-RU" sz="2000" b="1" dirty="0" err="1"/>
              <a:t>Интернетке</a:t>
            </a:r>
            <a:r>
              <a:rPr lang="ru-RU" sz="2000" b="1" dirty="0"/>
              <a:t> </a:t>
            </a:r>
            <a:r>
              <a:rPr lang="ru-RU" sz="2000" b="1" dirty="0" err="1"/>
              <a:t>қол</a:t>
            </a:r>
            <a:r>
              <a:rPr lang="ru-RU" sz="2000" b="1" dirty="0"/>
              <a:t> </a:t>
            </a:r>
            <a:r>
              <a:rPr lang="ru-RU" sz="2000" b="1" dirty="0" err="1"/>
              <a:t>жетімділікке</a:t>
            </a:r>
            <a:r>
              <a:rPr lang="ru-RU" sz="2000" b="1" dirty="0"/>
              <a:t> </a:t>
            </a:r>
            <a:r>
              <a:rPr lang="ru-RU" sz="2000" b="1" dirty="0" err="1"/>
              <a:t>қарамастан</a:t>
            </a:r>
            <a:r>
              <a:rPr lang="ru-RU" sz="2000" b="1" dirty="0"/>
              <a:t>, </a:t>
            </a:r>
            <a:r>
              <a:rPr lang="en-US" sz="2000" b="1" dirty="0"/>
              <a:t>Android, iOS </a:t>
            </a:r>
            <a:r>
              <a:rPr lang="ru-RU" sz="2000" b="1" dirty="0" err="1"/>
              <a:t>және</a:t>
            </a:r>
            <a:r>
              <a:rPr lang="ru-RU" sz="2000" b="1" dirty="0"/>
              <a:t> </a:t>
            </a:r>
            <a:r>
              <a:rPr lang="en-US" sz="2000" b="1" dirty="0"/>
              <a:t>Amazon Fire-</a:t>
            </a:r>
            <a:r>
              <a:rPr lang="ru-RU" sz="2000" b="1" dirty="0" err="1"/>
              <a:t>дегі</a:t>
            </a:r>
            <a:r>
              <a:rPr lang="ru-RU" sz="2000" b="1" dirty="0"/>
              <a:t> </a:t>
            </a:r>
            <a:r>
              <a:rPr lang="ru-RU" sz="2000" b="1" dirty="0" err="1"/>
              <a:t>соңғы</a:t>
            </a:r>
            <a:r>
              <a:rPr lang="ru-RU" sz="2000" b="1" dirty="0"/>
              <a:t> </a:t>
            </a:r>
            <a:r>
              <a:rPr lang="ru-RU" sz="2000" b="1" dirty="0" err="1"/>
              <a:t>пайдаланушылар</a:t>
            </a:r>
            <a:r>
              <a:rPr lang="ru-RU" sz="2000" b="1" dirty="0"/>
              <a:t> мен </a:t>
            </a:r>
            <a:r>
              <a:rPr lang="ru-RU" sz="2000" b="1" dirty="0" err="1"/>
              <a:t>әзірлеушілерге</a:t>
            </a:r>
            <a:r>
              <a:rPr lang="ru-RU" sz="2000" b="1" dirty="0"/>
              <a:t> </a:t>
            </a:r>
            <a:r>
              <a:rPr lang="ru-RU" sz="2000" b="1" dirty="0" err="1"/>
              <a:t>жасанды</a:t>
            </a:r>
            <a:r>
              <a:rPr lang="ru-RU" sz="2000" b="1" dirty="0"/>
              <a:t> интеллект </a:t>
            </a:r>
            <a:r>
              <a:rPr lang="ru-RU" sz="2000" b="1" dirty="0" err="1"/>
              <a:t>негізіндегі</a:t>
            </a:r>
            <a:r>
              <a:rPr lang="ru-RU" sz="2000" b="1" dirty="0"/>
              <a:t> </a:t>
            </a:r>
            <a:r>
              <a:rPr lang="ru-RU" sz="2000" b="1" dirty="0" err="1"/>
              <a:t>аударманы</a:t>
            </a:r>
            <a:r>
              <a:rPr lang="ru-RU" sz="2000" b="1" dirty="0"/>
              <a:t> </a:t>
            </a:r>
            <a:r>
              <a:rPr lang="ru-RU" sz="2000" b="1" dirty="0" err="1"/>
              <a:t>қолданады</a:t>
            </a:r>
            <a:r>
              <a:rPr lang="ru-RU" sz="2000" b="1" dirty="0" smtClean="0"/>
              <a:t>.</a:t>
            </a:r>
          </a:p>
          <a:p>
            <a:r>
              <a:rPr lang="en-US" sz="2000" b="1" dirty="0" err="1" smtClean="0"/>
              <a:t>Systran</a:t>
            </a:r>
            <a:r>
              <a:rPr lang="en-US" sz="2000" b="1" dirty="0" smtClean="0"/>
              <a:t> </a:t>
            </a:r>
            <a:r>
              <a:rPr lang="en-US" sz="2000" b="1" dirty="0"/>
              <a:t>2016 </a:t>
            </a:r>
            <a:r>
              <a:rPr lang="ru-RU" sz="2000" b="1" dirty="0" err="1"/>
              <a:t>жылы</a:t>
            </a:r>
            <a:r>
              <a:rPr lang="ru-RU" sz="2000" b="1" dirty="0"/>
              <a:t> 30 </a:t>
            </a:r>
            <a:r>
              <a:rPr lang="ru-RU" sz="2000" b="1" dirty="0" err="1"/>
              <a:t>тілге</a:t>
            </a:r>
            <a:r>
              <a:rPr lang="ru-RU" sz="2000" b="1" dirty="0"/>
              <a:t> </a:t>
            </a:r>
            <a:r>
              <a:rPr lang="ru-RU" sz="2000" b="1" dirty="0" err="1"/>
              <a:t>нейрондық</a:t>
            </a:r>
            <a:r>
              <a:rPr lang="ru-RU" sz="2000" b="1" dirty="0"/>
              <a:t> </a:t>
            </a:r>
            <a:r>
              <a:rPr lang="ru-RU" sz="2000" b="1" dirty="0" err="1"/>
              <a:t>машиналық</a:t>
            </a:r>
            <a:r>
              <a:rPr lang="ru-RU" sz="2000" b="1" dirty="0"/>
              <a:t> </a:t>
            </a:r>
            <a:r>
              <a:rPr lang="ru-RU" sz="2000" b="1" dirty="0" err="1"/>
              <a:t>аударма</a:t>
            </a:r>
            <a:r>
              <a:rPr lang="ru-RU" sz="2000" b="1" dirty="0"/>
              <a:t> </a:t>
            </a:r>
            <a:r>
              <a:rPr lang="ru-RU" sz="2000" b="1" dirty="0" err="1"/>
              <a:t>механизмін</a:t>
            </a:r>
            <a:r>
              <a:rPr lang="ru-RU" sz="2000" b="1" dirty="0"/>
              <a:t> </a:t>
            </a:r>
            <a:r>
              <a:rPr lang="ru-RU" sz="2000" b="1" dirty="0" err="1"/>
              <a:t>іске</a:t>
            </a:r>
            <a:r>
              <a:rPr lang="ru-RU" sz="2000" b="1" dirty="0"/>
              <a:t> </a:t>
            </a:r>
            <a:r>
              <a:rPr lang="ru-RU" sz="2000" b="1" dirty="0" err="1"/>
              <a:t>қосудың</a:t>
            </a:r>
            <a:r>
              <a:rPr lang="ru-RU" sz="2000" b="1" dirty="0"/>
              <a:t> </a:t>
            </a:r>
            <a:r>
              <a:rPr lang="ru-RU" sz="2000" b="1" dirty="0" err="1"/>
              <a:t>алғашқы</a:t>
            </a:r>
            <a:r>
              <a:rPr lang="ru-RU" sz="2000" b="1" dirty="0"/>
              <a:t> </a:t>
            </a:r>
            <a:r>
              <a:rPr lang="ru-RU" sz="2000" b="1" dirty="0" err="1"/>
              <a:t>бағдарламалық</a:t>
            </a:r>
            <a:r>
              <a:rPr lang="ru-RU" sz="2000" b="1" dirty="0"/>
              <a:t> </a:t>
            </a:r>
            <a:r>
              <a:rPr lang="ru-RU" sz="2000" b="1" dirty="0" err="1"/>
              <a:t>жеткізушісі</a:t>
            </a:r>
            <a:r>
              <a:rPr lang="ru-RU" sz="2000" b="1" dirty="0"/>
              <a:t> </a:t>
            </a:r>
            <a:r>
              <a:rPr lang="ru-RU" sz="2000" b="1" dirty="0" err="1"/>
              <a:t>болды</a:t>
            </a:r>
            <a:r>
              <a:rPr lang="ru-RU" sz="2000" b="1" dirty="0"/>
              <a:t>.</a:t>
            </a:r>
            <a:endParaRPr lang="ru-RU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20541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Машинный перевод NLP рекуррентная сеть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1455" y="932835"/>
            <a:ext cx="9753600" cy="548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70717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4752" y="91440"/>
            <a:ext cx="9601200" cy="1310935"/>
          </a:xfrm>
        </p:spPr>
        <p:txBody>
          <a:bodyPr/>
          <a:lstStyle/>
          <a:p>
            <a:pPr algn="ctr"/>
            <a:r>
              <a:rPr lang="ru-RU" dirty="0" err="1"/>
              <a:t>Нейрондық</a:t>
            </a:r>
            <a:r>
              <a:rPr lang="ru-RU" dirty="0"/>
              <a:t> </a:t>
            </a:r>
            <a:r>
              <a:rPr lang="ru-RU" dirty="0" err="1"/>
              <a:t>желі</a:t>
            </a:r>
            <a:r>
              <a:rPr lang="ru-RU" dirty="0"/>
              <a:t> </a:t>
            </a:r>
            <a:r>
              <a:rPr lang="ru-RU" dirty="0" err="1"/>
              <a:t>негізінде</a:t>
            </a:r>
            <a:r>
              <a:rPr lang="ru-RU" dirty="0"/>
              <a:t> </a:t>
            </a:r>
            <a:r>
              <a:rPr lang="ru-RU" dirty="0" err="1"/>
              <a:t>аударма</a:t>
            </a:r>
            <a:r>
              <a:rPr lang="ru-RU" dirty="0"/>
              <a:t> </a:t>
            </a:r>
            <a:r>
              <a:rPr lang="ru-RU" dirty="0" err="1"/>
              <a:t>әдістері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44752" y="1694983"/>
            <a:ext cx="9601200" cy="4382729"/>
          </a:xfrm>
        </p:spPr>
        <p:txBody>
          <a:bodyPr/>
          <a:lstStyle/>
          <a:p>
            <a:r>
              <a:rPr lang="ru-RU" b="1" dirty="0" err="1"/>
              <a:t>Үздіксіз</a:t>
            </a:r>
            <a:r>
              <a:rPr lang="ru-RU" b="1" dirty="0"/>
              <a:t> </a:t>
            </a:r>
            <a:r>
              <a:rPr lang="ru-RU" b="1" dirty="0" err="1"/>
              <a:t>оқыту</a:t>
            </a:r>
            <a:r>
              <a:rPr lang="ru-RU" b="1" dirty="0"/>
              <a:t>(Сквозное </a:t>
            </a:r>
            <a:r>
              <a:rPr lang="ru-RU" b="1" dirty="0" smtClean="0"/>
              <a:t>обучение): </a:t>
            </a:r>
            <a:r>
              <a:rPr lang="en-US" b="1" dirty="0"/>
              <a:t>NMT (Neural Machine Translation) </a:t>
            </a:r>
            <a:r>
              <a:rPr lang="ru-RU" b="1" dirty="0" err="1"/>
              <a:t>параметрлері</a:t>
            </a:r>
            <a:r>
              <a:rPr lang="ru-RU" b="1" dirty="0"/>
              <a:t> </a:t>
            </a:r>
            <a:r>
              <a:rPr lang="ru-RU" b="1" dirty="0" err="1"/>
              <a:t>нейрондық</a:t>
            </a:r>
            <a:r>
              <a:rPr lang="ru-RU" b="1" dirty="0"/>
              <a:t> </a:t>
            </a:r>
            <a:r>
              <a:rPr lang="ru-RU" b="1" dirty="0" err="1"/>
              <a:t>желінің</a:t>
            </a:r>
            <a:r>
              <a:rPr lang="ru-RU" b="1" dirty="0"/>
              <a:t> </a:t>
            </a:r>
            <a:r>
              <a:rPr lang="ru-RU" b="1" dirty="0" err="1"/>
              <a:t>Шығыс</a:t>
            </a:r>
            <a:r>
              <a:rPr lang="ru-RU" b="1" dirty="0"/>
              <a:t> </a:t>
            </a:r>
            <a:r>
              <a:rPr lang="ru-RU" b="1" dirty="0" err="1"/>
              <a:t>шығынын</a:t>
            </a:r>
            <a:r>
              <a:rPr lang="ru-RU" b="1" dirty="0"/>
              <a:t> </a:t>
            </a:r>
            <a:r>
              <a:rPr lang="ru-RU" b="1" dirty="0" err="1"/>
              <a:t>азайту</a:t>
            </a:r>
            <a:r>
              <a:rPr lang="ru-RU" b="1" dirty="0"/>
              <a:t> </a:t>
            </a:r>
            <a:r>
              <a:rPr lang="ru-RU" b="1" dirty="0" err="1"/>
              <a:t>үшін</a:t>
            </a:r>
            <a:r>
              <a:rPr lang="ru-RU" b="1" dirty="0"/>
              <a:t> </a:t>
            </a:r>
            <a:r>
              <a:rPr lang="ru-RU" b="1" dirty="0" err="1"/>
              <a:t>бір</a:t>
            </a:r>
            <a:r>
              <a:rPr lang="ru-RU" b="1" dirty="0"/>
              <a:t> </a:t>
            </a:r>
            <a:r>
              <a:rPr lang="ru-RU" b="1" dirty="0" err="1"/>
              <a:t>уақытта</a:t>
            </a:r>
            <a:r>
              <a:rPr lang="ru-RU" b="1" dirty="0"/>
              <a:t> </a:t>
            </a:r>
            <a:r>
              <a:rPr lang="ru-RU" b="1" dirty="0" err="1"/>
              <a:t>оңтайландырылған</a:t>
            </a:r>
            <a:r>
              <a:rPr lang="ru-RU" b="1" dirty="0" smtClean="0"/>
              <a:t>.</a:t>
            </a:r>
          </a:p>
          <a:p>
            <a:r>
              <a:rPr lang="ru-RU" b="1" dirty="0" err="1" smtClean="0"/>
              <a:t>Таратылған</a:t>
            </a:r>
            <a:r>
              <a:rPr lang="ru-RU" b="1" dirty="0"/>
              <a:t> </a:t>
            </a:r>
            <a:r>
              <a:rPr lang="ru-RU" b="1" dirty="0" err="1"/>
              <a:t>көріністер</a:t>
            </a:r>
            <a:r>
              <a:rPr lang="ru-RU" b="1" dirty="0"/>
              <a:t>(Распределенные представления): </a:t>
            </a:r>
            <a:r>
              <a:rPr lang="en-US" b="1" dirty="0"/>
              <a:t>NMT </a:t>
            </a:r>
            <a:r>
              <a:rPr lang="ru-RU" b="1" dirty="0" err="1"/>
              <a:t>сөздер</a:t>
            </a:r>
            <a:r>
              <a:rPr lang="ru-RU" b="1" dirty="0"/>
              <a:t> мен </a:t>
            </a:r>
            <a:r>
              <a:rPr lang="ru-RU" b="1" dirty="0" err="1"/>
              <a:t>сөз</a:t>
            </a:r>
            <a:r>
              <a:rPr lang="ru-RU" b="1" dirty="0"/>
              <a:t> </a:t>
            </a:r>
            <a:r>
              <a:rPr lang="ru-RU" b="1" dirty="0" err="1"/>
              <a:t>тіркестерінде</a:t>
            </a:r>
            <a:r>
              <a:rPr lang="ru-RU" b="1" dirty="0"/>
              <a:t> </a:t>
            </a:r>
            <a:r>
              <a:rPr lang="ru-RU" b="1" dirty="0" err="1"/>
              <a:t>ұқсастықтарды</a:t>
            </a:r>
            <a:r>
              <a:rPr lang="ru-RU" b="1" dirty="0"/>
              <a:t> </a:t>
            </a:r>
            <a:r>
              <a:rPr lang="ru-RU" b="1" dirty="0" err="1"/>
              <a:t>жақсырақ</a:t>
            </a:r>
            <a:r>
              <a:rPr lang="ru-RU" b="1" dirty="0"/>
              <a:t> </a:t>
            </a:r>
            <a:r>
              <a:rPr lang="ru-RU" b="1" dirty="0" err="1"/>
              <a:t>қолданады</a:t>
            </a:r>
            <a:r>
              <a:rPr lang="ru-RU" b="1" dirty="0" smtClean="0"/>
              <a:t>.</a:t>
            </a:r>
          </a:p>
          <a:p>
            <a:r>
              <a:rPr lang="ru-RU" b="1" dirty="0" err="1" smtClean="0"/>
              <a:t>Контекстті</a:t>
            </a:r>
            <a:r>
              <a:rPr lang="ru-RU" b="1" dirty="0" smtClean="0"/>
              <a:t> </a:t>
            </a:r>
            <a:r>
              <a:rPr lang="ru-RU" b="1" dirty="0" err="1"/>
              <a:t>жақсырақ</a:t>
            </a:r>
            <a:r>
              <a:rPr lang="ru-RU" b="1" dirty="0"/>
              <a:t> </a:t>
            </a:r>
            <a:r>
              <a:rPr lang="ru-RU" b="1" dirty="0" err="1"/>
              <a:t>зерттеу</a:t>
            </a:r>
            <a:r>
              <a:rPr lang="ru-RU" b="1" dirty="0"/>
              <a:t>(Лучшее исследование контекста): </a:t>
            </a:r>
            <a:r>
              <a:rPr lang="en-US" b="1" dirty="0"/>
              <a:t>NMT </a:t>
            </a:r>
            <a:r>
              <a:rPr lang="ru-RU" b="1" dirty="0" err="1"/>
              <a:t>дәлірек</a:t>
            </a:r>
            <a:r>
              <a:rPr lang="ru-RU" b="1" dirty="0"/>
              <a:t> </a:t>
            </a:r>
            <a:r>
              <a:rPr lang="ru-RU" b="1" dirty="0" err="1"/>
              <a:t>аудару</a:t>
            </a:r>
            <a:r>
              <a:rPr lang="ru-RU" b="1" dirty="0"/>
              <a:t> </a:t>
            </a:r>
            <a:r>
              <a:rPr lang="ru-RU" b="1" dirty="0" err="1"/>
              <a:t>үшін</a:t>
            </a:r>
            <a:r>
              <a:rPr lang="ru-RU" b="1" dirty="0"/>
              <a:t> </a:t>
            </a:r>
            <a:r>
              <a:rPr lang="ru-RU" b="1" dirty="0" err="1"/>
              <a:t>контекстке</a:t>
            </a:r>
            <a:r>
              <a:rPr lang="ru-RU" b="1" dirty="0"/>
              <a:t> </a:t>
            </a:r>
            <a:r>
              <a:rPr lang="ru-RU" b="1" dirty="0" err="1"/>
              <a:t>көбірек</a:t>
            </a:r>
            <a:r>
              <a:rPr lang="ru-RU" b="1" dirty="0"/>
              <a:t> </a:t>
            </a:r>
            <a:r>
              <a:rPr lang="ru-RU" b="1" dirty="0" err="1"/>
              <a:t>жұмыс</a:t>
            </a:r>
            <a:r>
              <a:rPr lang="ru-RU" b="1" dirty="0"/>
              <a:t> </a:t>
            </a:r>
            <a:r>
              <a:rPr lang="ru-RU" b="1" dirty="0" err="1"/>
              <a:t>істейді</a:t>
            </a:r>
            <a:r>
              <a:rPr lang="ru-RU" b="1" dirty="0"/>
              <a:t> — </a:t>
            </a:r>
            <a:r>
              <a:rPr lang="ru-RU" b="1" dirty="0" err="1"/>
              <a:t>бастапқы</a:t>
            </a:r>
            <a:r>
              <a:rPr lang="ru-RU" b="1" dirty="0"/>
              <a:t> </a:t>
            </a:r>
            <a:r>
              <a:rPr lang="ru-RU" b="1" dirty="0" err="1"/>
              <a:t>және</a:t>
            </a:r>
            <a:r>
              <a:rPr lang="ru-RU" b="1" dirty="0"/>
              <a:t> </a:t>
            </a:r>
            <a:r>
              <a:rPr lang="ru-RU" b="1" dirty="0" err="1"/>
              <a:t>ішінара</a:t>
            </a:r>
            <a:r>
              <a:rPr lang="ru-RU" b="1" dirty="0"/>
              <a:t> </a:t>
            </a:r>
            <a:r>
              <a:rPr lang="ru-RU" b="1" dirty="0" err="1"/>
              <a:t>мақсатты</a:t>
            </a:r>
            <a:r>
              <a:rPr lang="ru-RU" b="1" dirty="0"/>
              <a:t> </a:t>
            </a:r>
            <a:r>
              <a:rPr lang="ru-RU" b="1" dirty="0" err="1"/>
              <a:t>мәтін</a:t>
            </a:r>
            <a:r>
              <a:rPr lang="ru-RU" b="1" dirty="0" smtClean="0"/>
              <a:t>.</a:t>
            </a:r>
          </a:p>
          <a:p>
            <a:r>
              <a:rPr lang="ru-RU" b="1" dirty="0" err="1" smtClean="0"/>
              <a:t>Мәтінді</a:t>
            </a:r>
            <a:r>
              <a:rPr lang="ru-RU" b="1" dirty="0" smtClean="0"/>
              <a:t> </a:t>
            </a:r>
            <a:r>
              <a:rPr lang="ru-RU" b="1" dirty="0" err="1"/>
              <a:t>жылдам</a:t>
            </a:r>
            <a:r>
              <a:rPr lang="ru-RU" b="1" dirty="0"/>
              <a:t> </a:t>
            </a:r>
            <a:r>
              <a:rPr lang="ru-RU" b="1" dirty="0" err="1"/>
              <a:t>құру:терең</a:t>
            </a:r>
            <a:r>
              <a:rPr lang="ru-RU" b="1" dirty="0"/>
              <a:t> </a:t>
            </a:r>
            <a:r>
              <a:rPr lang="ru-RU" b="1" dirty="0" err="1"/>
              <a:t>білім</a:t>
            </a:r>
            <a:r>
              <a:rPr lang="ru-RU" b="1" dirty="0"/>
              <a:t> </a:t>
            </a:r>
            <a:r>
              <a:rPr lang="ru-RU" b="1" dirty="0" err="1"/>
              <a:t>негізінде</a:t>
            </a:r>
            <a:r>
              <a:rPr lang="ru-RU" b="1" dirty="0"/>
              <a:t> </a:t>
            </a:r>
            <a:r>
              <a:rPr lang="ru-RU" b="1" dirty="0" err="1"/>
              <a:t>мәтінді</a:t>
            </a:r>
            <a:r>
              <a:rPr lang="ru-RU" b="1" dirty="0"/>
              <a:t> </a:t>
            </a:r>
            <a:r>
              <a:rPr lang="ru-RU" b="1" dirty="0" err="1"/>
              <a:t>аудару</a:t>
            </a:r>
            <a:r>
              <a:rPr lang="ru-RU" b="1" dirty="0"/>
              <a:t> </a:t>
            </a:r>
            <a:r>
              <a:rPr lang="ru-RU" b="1" dirty="0" err="1"/>
              <a:t>параллельді</a:t>
            </a:r>
            <a:r>
              <a:rPr lang="ru-RU" b="1" dirty="0"/>
              <a:t> корпус </a:t>
            </a:r>
            <a:r>
              <a:rPr lang="ru-RU" b="1" dirty="0" err="1"/>
              <a:t>әдісінен</a:t>
            </a:r>
            <a:r>
              <a:rPr lang="ru-RU" b="1" dirty="0"/>
              <a:t> </a:t>
            </a:r>
            <a:r>
              <a:rPr lang="ru-RU" b="1" dirty="0" err="1"/>
              <a:t>әлдеқайда</a:t>
            </a:r>
            <a:r>
              <a:rPr lang="ru-RU" b="1" dirty="0"/>
              <a:t> </a:t>
            </a:r>
            <a:r>
              <a:rPr lang="ru-RU" b="1" dirty="0" err="1"/>
              <a:t>жоғары</a:t>
            </a:r>
            <a:r>
              <a:rPr lang="ru-RU" b="1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7148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BBC9891-6751-47AC-8441-AE5A5C595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0776" y="444114"/>
            <a:ext cx="4644000" cy="1341602"/>
          </a:xfrm>
        </p:spPr>
        <p:txBody>
          <a:bodyPr rtlCol="0">
            <a:noAutofit/>
          </a:bodyPr>
          <a:lstStyle/>
          <a:p>
            <a:pPr rtl="0"/>
            <a:r>
              <a:rPr lang="ru-RU" sz="3500" dirty="0" err="1" smtClean="0"/>
              <a:t>Сұрақтар</a:t>
            </a:r>
            <a:r>
              <a:rPr lang="ru-RU" sz="3500" dirty="0" smtClean="0"/>
              <a:t>? </a:t>
            </a:r>
            <a:endParaRPr lang="ru-RU" sz="35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903E92E-7C10-4FDF-B7B0-BF5A5A7DC5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043" y="2139709"/>
            <a:ext cx="5469466" cy="1962082"/>
          </a:xfrm>
        </p:spPr>
        <p:txBody>
          <a:bodyPr rtlCol="0"/>
          <a:lstStyle/>
          <a:p>
            <a:pPr marL="0" indent="0">
              <a:buNone/>
            </a:pPr>
            <a:r>
              <a:rPr lang="ru-RU" dirty="0" smtClean="0"/>
              <a:t>...</a:t>
            </a:r>
            <a:endParaRPr lang="ru-RU" dirty="0"/>
          </a:p>
          <a:p>
            <a:endParaRPr lang="ru-RU" dirty="0"/>
          </a:p>
        </p:txBody>
      </p:sp>
      <p:sp>
        <p:nvSpPr>
          <p:cNvPr id="4" name="Текст 3">
            <a:extLst>
              <a:ext uri="{FF2B5EF4-FFF2-40B4-BE49-F238E27FC236}">
                <a16:creationId xmlns:a16="http://schemas.microsoft.com/office/drawing/2014/main" xmlns="" id="{5F0C8121-738F-4674-914D-B3EE5ED89F5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endParaRPr lang="ru-RU" dirty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4813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f22874644">
  <a:themeElements>
    <a:clrScheme name="Custom 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76923C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9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xmlns="" name="Office_30307872_TF22874644" id="{93FE1A9D-736E-40CB-B67C-057CF5914018}" vid="{87467582-AE40-484C-8492-F76A7EBDCB0E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10" ma:contentTypeDescription="Create a new document." ma:contentTypeScope="" ma:versionID="e3b47856d4cf355c0dacb39e1084d14f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845a615265fdb1f7b12cc65ac20ecbd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3C31DB6-321D-4487-B0E2-6DD8623328A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8E1E7B-2E87-4FF3-8F3F-2C35BCD32914}">
  <ds:schemaRefs>
    <ds:schemaRef ds:uri="http://schemas.microsoft.com/office/infopath/2007/PartnerControls"/>
    <ds:schemaRef ds:uri="fb0879af-3eba-417a-a55a-ffe6dcd6ca77"/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6dc4bcd6-49db-4c07-9060-8acfc67cef9f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385ACAB-C996-4B2F-9E78-9D032D37D8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tf22874644</Template>
  <TotalTime>0</TotalTime>
  <Words>412</Words>
  <Application>Microsoft Office PowerPoint</Application>
  <PresentationFormat>Произвольный</PresentationFormat>
  <Paragraphs>41</Paragraphs>
  <Slides>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tf22874644</vt:lpstr>
      <vt:lpstr>Тілдік ресурстар</vt:lpstr>
      <vt:lpstr> NLP қолданылуы </vt:lpstr>
      <vt:lpstr>NLP-да терең оқыту </vt:lpstr>
      <vt:lpstr>Векторлық көрініс (text embeddings)  </vt:lpstr>
      <vt:lpstr>Word2Vec</vt:lpstr>
      <vt:lpstr>Машиналық аударма </vt:lpstr>
      <vt:lpstr>Презентация PowerPoint</vt:lpstr>
      <vt:lpstr>Нейрондық желі негізінде аударма әдістері </vt:lpstr>
      <vt:lpstr>Сұрақтар?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2020-07-06T05:37:12Z</dcterms:created>
  <dcterms:modified xsi:type="dcterms:W3CDTF">2021-11-05T11:28:51Z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